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51"/>
  </p:notesMasterIdLst>
  <p:sldIdLst>
    <p:sldId id="256" r:id="rId3"/>
    <p:sldId id="257" r:id="rId4"/>
    <p:sldId id="259" r:id="rId5"/>
    <p:sldId id="305" r:id="rId6"/>
    <p:sldId id="324" r:id="rId7"/>
    <p:sldId id="323" r:id="rId8"/>
    <p:sldId id="312" r:id="rId9"/>
    <p:sldId id="313" r:id="rId10"/>
    <p:sldId id="314" r:id="rId11"/>
    <p:sldId id="315" r:id="rId12"/>
    <p:sldId id="284" r:id="rId13"/>
    <p:sldId id="285" r:id="rId14"/>
    <p:sldId id="286" r:id="rId15"/>
    <p:sldId id="287" r:id="rId16"/>
    <p:sldId id="295" r:id="rId17"/>
    <p:sldId id="328" r:id="rId18"/>
    <p:sldId id="306" r:id="rId19"/>
    <p:sldId id="307" r:id="rId20"/>
    <p:sldId id="308" r:id="rId21"/>
    <p:sldId id="322" r:id="rId22"/>
    <p:sldId id="325" r:id="rId23"/>
    <p:sldId id="326" r:id="rId24"/>
    <p:sldId id="327" r:id="rId25"/>
    <p:sldId id="309" r:id="rId26"/>
    <p:sldId id="316" r:id="rId27"/>
    <p:sldId id="317" r:id="rId28"/>
    <p:sldId id="318" r:id="rId29"/>
    <p:sldId id="288" r:id="rId30"/>
    <p:sldId id="289" r:id="rId31"/>
    <p:sldId id="290" r:id="rId32"/>
    <p:sldId id="291" r:id="rId33"/>
    <p:sldId id="296" r:id="rId34"/>
    <p:sldId id="329" r:id="rId35"/>
    <p:sldId id="330" r:id="rId36"/>
    <p:sldId id="311" r:id="rId37"/>
    <p:sldId id="310" r:id="rId38"/>
    <p:sldId id="319" r:id="rId39"/>
    <p:sldId id="320" r:id="rId40"/>
    <p:sldId id="321" r:id="rId41"/>
    <p:sldId id="292" r:id="rId42"/>
    <p:sldId id="293" r:id="rId43"/>
    <p:sldId id="294" r:id="rId44"/>
    <p:sldId id="297" r:id="rId45"/>
    <p:sldId id="331" r:id="rId46"/>
    <p:sldId id="332" r:id="rId47"/>
    <p:sldId id="303" r:id="rId48"/>
    <p:sldId id="304" r:id="rId49"/>
    <p:sldId id="334" r:id="rId5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/>
      <a:tcStyle>
        <a:tcBdr/>
        <a:fill>
          <a:solidFill>
            <a:srgbClr val="ED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/>
      <a:tcStyle>
        <a:tcBdr/>
        <a:fill>
          <a:solidFill>
            <a:srgbClr val="EE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>
        <p:scale>
          <a:sx n="108" d="100"/>
          <a:sy n="108" d="100"/>
        </p:scale>
        <p:origin x="-246" y="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450152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49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001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594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1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24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2411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9210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888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49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49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054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021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587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95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85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7"/>
          <p:cNvGrpSpPr/>
          <p:nvPr/>
        </p:nvGrpSpPr>
        <p:grpSpPr>
          <a:xfrm>
            <a:off x="380999" y="6"/>
            <a:ext cx="8382002" cy="5162350"/>
            <a:chOff x="0" y="0"/>
            <a:chExt cx="8382000" cy="5162348"/>
          </a:xfrm>
        </p:grpSpPr>
        <p:sp>
          <p:nvSpPr>
            <p:cNvPr id="74" name="Shape 74"/>
            <p:cNvSpPr/>
            <p:nvPr/>
          </p:nvSpPr>
          <p:spPr>
            <a:xfrm flipH="1">
              <a:off x="380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flipH="1">
              <a:off x="1142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1904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flipH="1">
              <a:off x="2666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342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flipH="1">
              <a:off x="419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4953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5715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6477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3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800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-1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761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1523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flipH="1">
              <a:off x="2285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flipH="1">
              <a:off x="3047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flipH="1">
              <a:off x="381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flipH="1">
              <a:off x="457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flipH="1">
              <a:off x="5334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Shape 93"/>
            <p:cNvSpPr/>
            <p:nvPr/>
          </p:nvSpPr>
          <p:spPr>
            <a:xfrm flipH="1">
              <a:off x="6096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6858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flipH="1">
              <a:off x="762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Shape 96"/>
            <p:cNvSpPr/>
            <p:nvPr/>
          </p:nvSpPr>
          <p:spPr>
            <a:xfrm flipH="1">
              <a:off x="838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-26776" y="2008375"/>
            <a:ext cx="9210652" cy="3172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" y="45"/>
                </a:moveTo>
                <a:lnTo>
                  <a:pt x="967" y="1922"/>
                </a:lnTo>
                <a:lnTo>
                  <a:pt x="1850" y="872"/>
                </a:lnTo>
                <a:lnTo>
                  <a:pt x="3659" y="849"/>
                </a:lnTo>
                <a:lnTo>
                  <a:pt x="4553" y="0"/>
                </a:lnTo>
                <a:lnTo>
                  <a:pt x="5446" y="2302"/>
                </a:lnTo>
                <a:lnTo>
                  <a:pt x="6328" y="3621"/>
                </a:lnTo>
                <a:lnTo>
                  <a:pt x="7211" y="3599"/>
                </a:lnTo>
                <a:lnTo>
                  <a:pt x="8149" y="1766"/>
                </a:lnTo>
                <a:lnTo>
                  <a:pt x="9031" y="1341"/>
                </a:lnTo>
                <a:lnTo>
                  <a:pt x="9891" y="400"/>
                </a:lnTo>
                <a:lnTo>
                  <a:pt x="10807" y="2526"/>
                </a:lnTo>
                <a:lnTo>
                  <a:pt x="11700" y="2600"/>
                </a:lnTo>
                <a:lnTo>
                  <a:pt x="12583" y="4270"/>
                </a:lnTo>
                <a:lnTo>
                  <a:pt x="13487" y="4270"/>
                </a:lnTo>
                <a:lnTo>
                  <a:pt x="14426" y="3420"/>
                </a:lnTo>
                <a:lnTo>
                  <a:pt x="15308" y="3420"/>
                </a:lnTo>
                <a:lnTo>
                  <a:pt x="16146" y="1945"/>
                </a:lnTo>
                <a:lnTo>
                  <a:pt x="17095" y="2861"/>
                </a:lnTo>
                <a:lnTo>
                  <a:pt x="17933" y="1386"/>
                </a:lnTo>
                <a:lnTo>
                  <a:pt x="19742" y="1364"/>
                </a:lnTo>
                <a:lnTo>
                  <a:pt x="20624" y="1922"/>
                </a:lnTo>
                <a:lnTo>
                  <a:pt x="21551" y="469"/>
                </a:lnTo>
                <a:lnTo>
                  <a:pt x="21600" y="21600"/>
                </a:lnTo>
                <a:lnTo>
                  <a:pt x="0" y="2150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-26776" y="2139700"/>
            <a:ext cx="9210652" cy="304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" y="979"/>
                </a:moveTo>
                <a:lnTo>
                  <a:pt x="979" y="1991"/>
                </a:lnTo>
                <a:lnTo>
                  <a:pt x="2766" y="1991"/>
                </a:lnTo>
                <a:lnTo>
                  <a:pt x="3659" y="1215"/>
                </a:lnTo>
                <a:lnTo>
                  <a:pt x="4553" y="2869"/>
                </a:lnTo>
                <a:lnTo>
                  <a:pt x="5446" y="2869"/>
                </a:lnTo>
                <a:lnTo>
                  <a:pt x="6295" y="1991"/>
                </a:lnTo>
                <a:lnTo>
                  <a:pt x="7188" y="1451"/>
                </a:lnTo>
                <a:lnTo>
                  <a:pt x="8127" y="1451"/>
                </a:lnTo>
                <a:lnTo>
                  <a:pt x="9020" y="1924"/>
                </a:lnTo>
                <a:lnTo>
                  <a:pt x="9891" y="1350"/>
                </a:lnTo>
                <a:lnTo>
                  <a:pt x="10785" y="2261"/>
                </a:lnTo>
                <a:lnTo>
                  <a:pt x="11700" y="3645"/>
                </a:lnTo>
                <a:lnTo>
                  <a:pt x="12549" y="2700"/>
                </a:lnTo>
                <a:lnTo>
                  <a:pt x="13465" y="2700"/>
                </a:lnTo>
                <a:lnTo>
                  <a:pt x="14381" y="1046"/>
                </a:lnTo>
                <a:lnTo>
                  <a:pt x="15274" y="1991"/>
                </a:lnTo>
                <a:lnTo>
                  <a:pt x="16168" y="1991"/>
                </a:lnTo>
                <a:lnTo>
                  <a:pt x="17061" y="1215"/>
                </a:lnTo>
                <a:lnTo>
                  <a:pt x="18848" y="1215"/>
                </a:lnTo>
                <a:lnTo>
                  <a:pt x="19742" y="2835"/>
                </a:lnTo>
                <a:lnTo>
                  <a:pt x="20591" y="2261"/>
                </a:lnTo>
                <a:lnTo>
                  <a:pt x="2155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Shape 100"/>
          <p:cNvSpPr/>
          <p:nvPr/>
        </p:nvSpPr>
        <p:spPr>
          <a:xfrm rot="8100000">
            <a:off x="1847980" y="18145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AFF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" name="Shape 101"/>
          <p:cNvSpPr/>
          <p:nvPr/>
        </p:nvSpPr>
        <p:spPr>
          <a:xfrm rot="8100000">
            <a:off x="6038979" y="2098418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00CEF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" name="Shape 102"/>
          <p:cNvSpPr/>
          <p:nvPr/>
        </p:nvSpPr>
        <p:spPr>
          <a:xfrm rot="8100000">
            <a:off x="7181980" y="21317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00CEF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" name="Group 106"/>
          <p:cNvGrpSpPr/>
          <p:nvPr/>
        </p:nvGrpSpPr>
        <p:grpSpPr>
          <a:xfrm>
            <a:off x="-9525" y="2024075"/>
            <a:ext cx="9167825" cy="595301"/>
            <a:chOff x="0" y="0"/>
            <a:chExt cx="9167824" cy="595300"/>
          </a:xfrm>
        </p:grpSpPr>
        <p:sp>
          <p:nvSpPr>
            <p:cNvPr id="103" name="Shape 103"/>
            <p:cNvSpPr/>
            <p:nvPr/>
          </p:nvSpPr>
          <p:spPr>
            <a:xfrm>
              <a:off x="0" y="119050"/>
              <a:ext cx="4205300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5"/>
                  </a:moveTo>
                  <a:lnTo>
                    <a:pt x="2030" y="18793"/>
                  </a:lnTo>
                  <a:lnTo>
                    <a:pt x="3987" y="18793"/>
                  </a:lnTo>
                  <a:lnTo>
                    <a:pt x="5944" y="15984"/>
                  </a:lnTo>
                  <a:lnTo>
                    <a:pt x="7901" y="21600"/>
                  </a:lnTo>
                  <a:lnTo>
                    <a:pt x="9834" y="12745"/>
                  </a:lnTo>
                  <a:lnTo>
                    <a:pt x="11815" y="12745"/>
                  </a:lnTo>
                  <a:lnTo>
                    <a:pt x="13723" y="0"/>
                  </a:lnTo>
                  <a:lnTo>
                    <a:pt x="15680" y="3024"/>
                  </a:lnTo>
                  <a:lnTo>
                    <a:pt x="17662" y="3024"/>
                  </a:lnTo>
                  <a:lnTo>
                    <a:pt x="19643" y="18144"/>
                  </a:lnTo>
                  <a:lnTo>
                    <a:pt x="21600" y="18144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205299" y="0"/>
              <a:ext cx="3424226" cy="59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61"/>
                  </a:moveTo>
                  <a:lnTo>
                    <a:pt x="2373" y="8361"/>
                  </a:lnTo>
                  <a:lnTo>
                    <a:pt x="4807" y="4006"/>
                  </a:lnTo>
                  <a:lnTo>
                    <a:pt x="7210" y="12542"/>
                  </a:lnTo>
                  <a:lnTo>
                    <a:pt x="9583" y="12542"/>
                  </a:lnTo>
                  <a:lnTo>
                    <a:pt x="11987" y="15154"/>
                  </a:lnTo>
                  <a:lnTo>
                    <a:pt x="14390" y="10800"/>
                  </a:lnTo>
                  <a:lnTo>
                    <a:pt x="16823" y="21600"/>
                  </a:lnTo>
                  <a:lnTo>
                    <a:pt x="19257" y="2160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7634299" y="9524"/>
              <a:ext cx="1533526" cy="41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299" y="6206"/>
                  </a:lnTo>
                  <a:lnTo>
                    <a:pt x="16166" y="6206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-42838" y="2005086"/>
            <a:ext cx="9229574" cy="642787"/>
            <a:chOff x="0" y="0"/>
            <a:chExt cx="9229572" cy="642785"/>
          </a:xfrm>
        </p:grpSpPr>
        <p:sp>
          <p:nvSpPr>
            <p:cNvPr id="107" name="Shape 107"/>
            <p:cNvSpPr/>
            <p:nvPr/>
          </p:nvSpPr>
          <p:spPr>
            <a:xfrm>
              <a:off x="1157286" y="4572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538286" y="58578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776286" y="5286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5286" y="5191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-1" y="16192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919286" y="3905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2300286" y="3857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681286" y="10477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062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443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824286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4205287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4586287" y="2238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4967287" y="100013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348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729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110287" y="4048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6491287" y="2857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872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7253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7634286" y="0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015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396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8777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172574" y="4238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2990700" y="214779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085700" y="243354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4895700" y="2077630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6" name="Shape 136"/>
          <p:cNvSpPr/>
          <p:nvPr/>
        </p:nvSpPr>
        <p:spPr>
          <a:xfrm rot="8100000">
            <a:off x="8699948" y="18907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AFF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2847975" y="3363424"/>
            <a:ext cx="5610301" cy="1159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FFFFFF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1047750" y="634125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09" name="Shape 309"/>
          <p:cNvSpPr>
            <a:spLocks noGrp="1"/>
          </p:cNvSpPr>
          <p:nvPr>
            <p:ph type="body" sz="quarter" idx="1"/>
          </p:nvPr>
        </p:nvSpPr>
        <p:spPr>
          <a:xfrm>
            <a:off x="705899" y="1626599"/>
            <a:ext cx="2471700" cy="3299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16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3"/>
          </p:nvPr>
        </p:nvSpPr>
        <p:spPr>
          <a:xfrm>
            <a:off x="3304125" y="1626599"/>
            <a:ext cx="2471700" cy="3299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600"/>
            </a:pPr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4"/>
          </p:nvPr>
        </p:nvSpPr>
        <p:spPr>
          <a:xfrm>
            <a:off x="5902350" y="1626599"/>
            <a:ext cx="2471700" cy="3299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600"/>
            </a:pPr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28100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9692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8"/>
          <p:cNvGrpSpPr/>
          <p:nvPr/>
        </p:nvGrpSpPr>
        <p:grpSpPr>
          <a:xfrm>
            <a:off x="380999" y="6"/>
            <a:ext cx="8382002" cy="5162350"/>
            <a:chOff x="0" y="0"/>
            <a:chExt cx="8382000" cy="5162348"/>
          </a:xfrm>
        </p:grpSpPr>
        <p:sp>
          <p:nvSpPr>
            <p:cNvPr id="145" name="Shape 145"/>
            <p:cNvSpPr/>
            <p:nvPr/>
          </p:nvSpPr>
          <p:spPr>
            <a:xfrm flipH="1">
              <a:off x="380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1142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flipH="1">
              <a:off x="1904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2666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flipH="1">
              <a:off x="342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419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4953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flipH="1">
              <a:off x="5715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6477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flipH="1">
              <a:off x="723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800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flipH="1">
              <a:off x="-1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761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flipH="1">
              <a:off x="1523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flipH="1">
              <a:off x="2285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flipH="1">
              <a:off x="3047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flipH="1">
              <a:off x="381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flipH="1">
              <a:off x="457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flipH="1">
              <a:off x="5334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 flipH="1">
              <a:off x="6096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flipH="1">
              <a:off x="6858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flipH="1">
              <a:off x="762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flipH="1">
              <a:off x="838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9" name="Shape 169"/>
          <p:cNvSpPr/>
          <p:nvPr/>
        </p:nvSpPr>
        <p:spPr>
          <a:xfrm>
            <a:off x="-26776" y="2008375"/>
            <a:ext cx="9210652" cy="3172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" y="45"/>
                </a:moveTo>
                <a:lnTo>
                  <a:pt x="967" y="1922"/>
                </a:lnTo>
                <a:lnTo>
                  <a:pt x="1850" y="872"/>
                </a:lnTo>
                <a:lnTo>
                  <a:pt x="3659" y="849"/>
                </a:lnTo>
                <a:lnTo>
                  <a:pt x="4553" y="0"/>
                </a:lnTo>
                <a:lnTo>
                  <a:pt x="5446" y="2302"/>
                </a:lnTo>
                <a:lnTo>
                  <a:pt x="6328" y="3621"/>
                </a:lnTo>
                <a:lnTo>
                  <a:pt x="7211" y="3599"/>
                </a:lnTo>
                <a:lnTo>
                  <a:pt x="8149" y="1766"/>
                </a:lnTo>
                <a:lnTo>
                  <a:pt x="9031" y="1341"/>
                </a:lnTo>
                <a:lnTo>
                  <a:pt x="9891" y="400"/>
                </a:lnTo>
                <a:lnTo>
                  <a:pt x="10807" y="2526"/>
                </a:lnTo>
                <a:lnTo>
                  <a:pt x="11700" y="2600"/>
                </a:lnTo>
                <a:lnTo>
                  <a:pt x="12583" y="4270"/>
                </a:lnTo>
                <a:lnTo>
                  <a:pt x="13487" y="4270"/>
                </a:lnTo>
                <a:lnTo>
                  <a:pt x="14426" y="3420"/>
                </a:lnTo>
                <a:lnTo>
                  <a:pt x="15308" y="3420"/>
                </a:lnTo>
                <a:lnTo>
                  <a:pt x="16146" y="1945"/>
                </a:lnTo>
                <a:lnTo>
                  <a:pt x="17095" y="2861"/>
                </a:lnTo>
                <a:lnTo>
                  <a:pt x="17933" y="1386"/>
                </a:lnTo>
                <a:lnTo>
                  <a:pt x="19742" y="1364"/>
                </a:lnTo>
                <a:lnTo>
                  <a:pt x="20624" y="1922"/>
                </a:lnTo>
                <a:lnTo>
                  <a:pt x="21551" y="469"/>
                </a:lnTo>
                <a:lnTo>
                  <a:pt x="21600" y="21600"/>
                </a:lnTo>
                <a:lnTo>
                  <a:pt x="0" y="2150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-26776" y="2139700"/>
            <a:ext cx="9210652" cy="304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" y="979"/>
                </a:moveTo>
                <a:lnTo>
                  <a:pt x="979" y="1991"/>
                </a:lnTo>
                <a:lnTo>
                  <a:pt x="2766" y="1991"/>
                </a:lnTo>
                <a:lnTo>
                  <a:pt x="3659" y="1215"/>
                </a:lnTo>
                <a:lnTo>
                  <a:pt x="4553" y="2869"/>
                </a:lnTo>
                <a:lnTo>
                  <a:pt x="5446" y="2869"/>
                </a:lnTo>
                <a:lnTo>
                  <a:pt x="6295" y="1991"/>
                </a:lnTo>
                <a:lnTo>
                  <a:pt x="7188" y="1451"/>
                </a:lnTo>
                <a:lnTo>
                  <a:pt x="8127" y="1451"/>
                </a:lnTo>
                <a:lnTo>
                  <a:pt x="9020" y="1924"/>
                </a:lnTo>
                <a:lnTo>
                  <a:pt x="9891" y="1350"/>
                </a:lnTo>
                <a:lnTo>
                  <a:pt x="10785" y="2261"/>
                </a:lnTo>
                <a:lnTo>
                  <a:pt x="11700" y="3645"/>
                </a:lnTo>
                <a:lnTo>
                  <a:pt x="12549" y="2700"/>
                </a:lnTo>
                <a:lnTo>
                  <a:pt x="13465" y="2700"/>
                </a:lnTo>
                <a:lnTo>
                  <a:pt x="14381" y="1046"/>
                </a:lnTo>
                <a:lnTo>
                  <a:pt x="15274" y="1991"/>
                </a:lnTo>
                <a:lnTo>
                  <a:pt x="16168" y="1991"/>
                </a:lnTo>
                <a:lnTo>
                  <a:pt x="17061" y="1215"/>
                </a:lnTo>
                <a:lnTo>
                  <a:pt x="18848" y="1215"/>
                </a:lnTo>
                <a:lnTo>
                  <a:pt x="19742" y="2835"/>
                </a:lnTo>
                <a:lnTo>
                  <a:pt x="20591" y="2261"/>
                </a:lnTo>
                <a:lnTo>
                  <a:pt x="2155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" name="Shape 171"/>
          <p:cNvSpPr/>
          <p:nvPr/>
        </p:nvSpPr>
        <p:spPr>
          <a:xfrm rot="8100000">
            <a:off x="1847980" y="18145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AFF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2" name="Shape 172"/>
          <p:cNvSpPr/>
          <p:nvPr/>
        </p:nvSpPr>
        <p:spPr>
          <a:xfrm rot="8100000">
            <a:off x="6038979" y="2098418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00CEF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Shape 173"/>
          <p:cNvSpPr/>
          <p:nvPr/>
        </p:nvSpPr>
        <p:spPr>
          <a:xfrm rot="8100000">
            <a:off x="7181980" y="21317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00CEF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77" name="Group 177"/>
          <p:cNvGrpSpPr/>
          <p:nvPr/>
        </p:nvGrpSpPr>
        <p:grpSpPr>
          <a:xfrm>
            <a:off x="-9525" y="2024075"/>
            <a:ext cx="9167825" cy="595301"/>
            <a:chOff x="0" y="0"/>
            <a:chExt cx="9167824" cy="595300"/>
          </a:xfrm>
        </p:grpSpPr>
        <p:sp>
          <p:nvSpPr>
            <p:cNvPr id="174" name="Shape 174"/>
            <p:cNvSpPr/>
            <p:nvPr/>
          </p:nvSpPr>
          <p:spPr>
            <a:xfrm>
              <a:off x="0" y="119050"/>
              <a:ext cx="4205300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5"/>
                  </a:moveTo>
                  <a:lnTo>
                    <a:pt x="2030" y="18793"/>
                  </a:lnTo>
                  <a:lnTo>
                    <a:pt x="3987" y="18793"/>
                  </a:lnTo>
                  <a:lnTo>
                    <a:pt x="5944" y="15984"/>
                  </a:lnTo>
                  <a:lnTo>
                    <a:pt x="7901" y="21600"/>
                  </a:lnTo>
                  <a:lnTo>
                    <a:pt x="9834" y="12745"/>
                  </a:lnTo>
                  <a:lnTo>
                    <a:pt x="11815" y="12745"/>
                  </a:lnTo>
                  <a:lnTo>
                    <a:pt x="13723" y="0"/>
                  </a:lnTo>
                  <a:lnTo>
                    <a:pt x="15680" y="3024"/>
                  </a:lnTo>
                  <a:lnTo>
                    <a:pt x="17662" y="3024"/>
                  </a:lnTo>
                  <a:lnTo>
                    <a:pt x="19643" y="18144"/>
                  </a:lnTo>
                  <a:lnTo>
                    <a:pt x="21600" y="18144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4205299" y="0"/>
              <a:ext cx="3424226" cy="59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61"/>
                  </a:moveTo>
                  <a:lnTo>
                    <a:pt x="2373" y="8361"/>
                  </a:lnTo>
                  <a:lnTo>
                    <a:pt x="4807" y="4006"/>
                  </a:lnTo>
                  <a:lnTo>
                    <a:pt x="7210" y="12542"/>
                  </a:lnTo>
                  <a:lnTo>
                    <a:pt x="9583" y="12542"/>
                  </a:lnTo>
                  <a:lnTo>
                    <a:pt x="11987" y="15154"/>
                  </a:lnTo>
                  <a:lnTo>
                    <a:pt x="14390" y="10800"/>
                  </a:lnTo>
                  <a:lnTo>
                    <a:pt x="16823" y="21600"/>
                  </a:lnTo>
                  <a:lnTo>
                    <a:pt x="19257" y="2160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634299" y="9524"/>
              <a:ext cx="1533526" cy="41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299" y="6206"/>
                  </a:lnTo>
                  <a:lnTo>
                    <a:pt x="16166" y="6206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3" name="Group 203"/>
          <p:cNvGrpSpPr/>
          <p:nvPr/>
        </p:nvGrpSpPr>
        <p:grpSpPr>
          <a:xfrm>
            <a:off x="-42838" y="2005086"/>
            <a:ext cx="9229574" cy="642787"/>
            <a:chOff x="0" y="0"/>
            <a:chExt cx="9229572" cy="642785"/>
          </a:xfrm>
        </p:grpSpPr>
        <p:sp>
          <p:nvSpPr>
            <p:cNvPr id="178" name="Shape 178"/>
            <p:cNvSpPr/>
            <p:nvPr/>
          </p:nvSpPr>
          <p:spPr>
            <a:xfrm>
              <a:off x="1157286" y="4572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38286" y="58578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776286" y="5286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95286" y="5191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-1" y="16192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919286" y="3905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2300286" y="3857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2681286" y="10477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3062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443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3824286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205287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4586287" y="2238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967287" y="100013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348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729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6110287" y="4048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6491287" y="2857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872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253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7634286" y="0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8015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8396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8777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9172574" y="4238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4" name="Shape 204"/>
          <p:cNvSpPr/>
          <p:nvPr/>
        </p:nvSpPr>
        <p:spPr>
          <a:xfrm>
            <a:off x="2990700" y="214779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085700" y="243354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895700" y="2077630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7" name="Shape 207"/>
          <p:cNvSpPr/>
          <p:nvPr/>
        </p:nvSpPr>
        <p:spPr>
          <a:xfrm rot="8100000">
            <a:off x="8699948" y="18907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AFF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xfrm>
            <a:off x="2309349" y="3031150"/>
            <a:ext cx="5214601" cy="11598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600">
                <a:solidFill>
                  <a:srgbClr val="FFFFFF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2309440" y="4059249"/>
            <a:ext cx="5214600" cy="7848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algn="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algn="r">
              <a:spcBef>
                <a:spcPts val="0"/>
              </a:spcBef>
              <a:buClrTx/>
              <a:buFontTx/>
              <a:defRPr>
                <a:solidFill>
                  <a:srgbClr val="FFFFFF"/>
                </a:solidFill>
              </a:defRPr>
            </a:lvl3pPr>
            <a:lvl4pPr algn="r">
              <a:spcBef>
                <a:spcPts val="0"/>
              </a:spcBef>
              <a:buClrTx/>
              <a:buFontTx/>
              <a:defRPr>
                <a:solidFill>
                  <a:srgbClr val="FFFFFF"/>
                </a:solidFill>
              </a:defRPr>
            </a:lvl4pPr>
            <a:lvl5pPr algn="r">
              <a:spcBef>
                <a:spcPts val="0"/>
              </a:spcBef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40"/>
          <p:cNvGrpSpPr/>
          <p:nvPr/>
        </p:nvGrpSpPr>
        <p:grpSpPr>
          <a:xfrm>
            <a:off x="380999" y="6"/>
            <a:ext cx="8382002" cy="5162350"/>
            <a:chOff x="0" y="0"/>
            <a:chExt cx="8382000" cy="5162348"/>
          </a:xfrm>
        </p:grpSpPr>
        <p:sp>
          <p:nvSpPr>
            <p:cNvPr id="217" name="Shape 217"/>
            <p:cNvSpPr/>
            <p:nvPr/>
          </p:nvSpPr>
          <p:spPr>
            <a:xfrm flipH="1">
              <a:off x="380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 flipH="1">
              <a:off x="1142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1904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flipH="1">
              <a:off x="2666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 flipH="1">
              <a:off x="342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 flipH="1">
              <a:off x="419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4953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flipH="1">
              <a:off x="5715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6477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 flipH="1">
              <a:off x="723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800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flipH="1">
              <a:off x="-1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flipH="1">
              <a:off x="761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flipH="1">
              <a:off x="1523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 flipH="1">
              <a:off x="2285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 flipH="1">
              <a:off x="3047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381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flipH="1">
              <a:off x="457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 flipH="1">
              <a:off x="5334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flipH="1">
              <a:off x="6096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6858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flipH="1">
              <a:off x="762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838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xfrm>
            <a:off x="1519974" y="2161800"/>
            <a:ext cx="6104101" cy="819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3000" i="1"/>
            </a:lvl1pPr>
            <a:lvl2pPr algn="ctr">
              <a:spcBef>
                <a:spcPts val="0"/>
              </a:spcBef>
              <a:defRPr sz="3000" i="1"/>
            </a:lvl2pPr>
            <a:lvl3pPr algn="ctr">
              <a:spcBef>
                <a:spcPts val="0"/>
              </a:spcBef>
              <a:defRPr sz="3000" i="1"/>
            </a:lvl3pPr>
            <a:lvl4pPr algn="ctr">
              <a:spcBef>
                <a:spcPts val="0"/>
              </a:spcBef>
              <a:defRPr sz="3000" i="1"/>
            </a:lvl4pPr>
            <a:lvl5pPr algn="ctr">
              <a:spcBef>
                <a:spcPts val="0"/>
              </a:spcBef>
              <a:defRPr sz="3000" i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42" name="Shape 242"/>
          <p:cNvSpPr/>
          <p:nvPr/>
        </p:nvSpPr>
        <p:spPr>
          <a:xfrm>
            <a:off x="3593400" y="552768"/>
            <a:ext cx="1957199" cy="1539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9600">
                <a:solidFill>
                  <a:srgbClr val="00CEF6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243" name="Shape 243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199"/>
                </a:moveTo>
                <a:lnTo>
                  <a:pt x="974" y="8560"/>
                </a:lnTo>
                <a:lnTo>
                  <a:pt x="1858" y="3882"/>
                </a:lnTo>
                <a:lnTo>
                  <a:pt x="3671" y="3782"/>
                </a:lnTo>
                <a:lnTo>
                  <a:pt x="4566" y="0"/>
                </a:lnTo>
                <a:lnTo>
                  <a:pt x="5462" y="10253"/>
                </a:lnTo>
                <a:lnTo>
                  <a:pt x="6346" y="16125"/>
                </a:lnTo>
                <a:lnTo>
                  <a:pt x="7230" y="16026"/>
                </a:lnTo>
                <a:lnTo>
                  <a:pt x="8170" y="7864"/>
                </a:lnTo>
                <a:lnTo>
                  <a:pt x="9054" y="5972"/>
                </a:lnTo>
                <a:lnTo>
                  <a:pt x="9916" y="1781"/>
                </a:lnTo>
                <a:lnTo>
                  <a:pt x="10834" y="11248"/>
                </a:lnTo>
                <a:lnTo>
                  <a:pt x="11729" y="11576"/>
                </a:lnTo>
                <a:lnTo>
                  <a:pt x="12613" y="19012"/>
                </a:lnTo>
                <a:lnTo>
                  <a:pt x="13520" y="19012"/>
                </a:lnTo>
                <a:lnTo>
                  <a:pt x="14460" y="15230"/>
                </a:lnTo>
                <a:lnTo>
                  <a:pt x="15344" y="15230"/>
                </a:lnTo>
                <a:lnTo>
                  <a:pt x="16183" y="8660"/>
                </a:lnTo>
                <a:lnTo>
                  <a:pt x="17135" y="12741"/>
                </a:lnTo>
                <a:lnTo>
                  <a:pt x="17974" y="6171"/>
                </a:lnTo>
                <a:lnTo>
                  <a:pt x="19787" y="6072"/>
                </a:lnTo>
                <a:lnTo>
                  <a:pt x="20671" y="8560"/>
                </a:lnTo>
                <a:lnTo>
                  <a:pt x="21600" y="2091"/>
                </a:lnTo>
                <a:lnTo>
                  <a:pt x="2157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-28575" y="4578110"/>
            <a:ext cx="9191625" cy="584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5096"/>
                </a:moveTo>
                <a:lnTo>
                  <a:pt x="985" y="10361"/>
                </a:lnTo>
                <a:lnTo>
                  <a:pt x="2776" y="10361"/>
                </a:lnTo>
                <a:lnTo>
                  <a:pt x="3671" y="6322"/>
                </a:lnTo>
                <a:lnTo>
                  <a:pt x="4566" y="14927"/>
                </a:lnTo>
                <a:lnTo>
                  <a:pt x="5462" y="14927"/>
                </a:lnTo>
                <a:lnTo>
                  <a:pt x="6312" y="10361"/>
                </a:lnTo>
                <a:lnTo>
                  <a:pt x="7207" y="7551"/>
                </a:lnTo>
                <a:lnTo>
                  <a:pt x="8148" y="7551"/>
                </a:lnTo>
                <a:lnTo>
                  <a:pt x="9043" y="10010"/>
                </a:lnTo>
                <a:lnTo>
                  <a:pt x="9916" y="7025"/>
                </a:lnTo>
                <a:lnTo>
                  <a:pt x="10811" y="11766"/>
                </a:lnTo>
                <a:lnTo>
                  <a:pt x="11729" y="18966"/>
                </a:lnTo>
                <a:lnTo>
                  <a:pt x="12579" y="14049"/>
                </a:lnTo>
                <a:lnTo>
                  <a:pt x="13497" y="14049"/>
                </a:lnTo>
                <a:lnTo>
                  <a:pt x="14415" y="5444"/>
                </a:lnTo>
                <a:lnTo>
                  <a:pt x="15310" y="10361"/>
                </a:lnTo>
                <a:lnTo>
                  <a:pt x="16206" y="10361"/>
                </a:lnTo>
                <a:lnTo>
                  <a:pt x="17101" y="6322"/>
                </a:lnTo>
                <a:lnTo>
                  <a:pt x="18892" y="6322"/>
                </a:lnTo>
                <a:lnTo>
                  <a:pt x="19787" y="14751"/>
                </a:lnTo>
                <a:lnTo>
                  <a:pt x="20638" y="11766"/>
                </a:ln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Shape 245"/>
          <p:cNvSpPr/>
          <p:nvPr/>
        </p:nvSpPr>
        <p:spPr>
          <a:xfrm rot="8100000">
            <a:off x="1847980" y="42529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AFF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6" name="Shape 246"/>
          <p:cNvSpPr/>
          <p:nvPr/>
        </p:nvSpPr>
        <p:spPr>
          <a:xfrm rot="8100000">
            <a:off x="6038979" y="4536818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00CEF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7" name="Shape 247"/>
          <p:cNvSpPr/>
          <p:nvPr/>
        </p:nvSpPr>
        <p:spPr>
          <a:xfrm rot="8100000">
            <a:off x="7181980" y="45701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00CEF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51" name="Group 251"/>
          <p:cNvGrpSpPr/>
          <p:nvPr/>
        </p:nvGrpSpPr>
        <p:grpSpPr>
          <a:xfrm>
            <a:off x="-9525" y="4462474"/>
            <a:ext cx="9167825" cy="595301"/>
            <a:chOff x="0" y="0"/>
            <a:chExt cx="9167824" cy="595300"/>
          </a:xfrm>
        </p:grpSpPr>
        <p:sp>
          <p:nvSpPr>
            <p:cNvPr id="248" name="Shape 248"/>
            <p:cNvSpPr/>
            <p:nvPr/>
          </p:nvSpPr>
          <p:spPr>
            <a:xfrm>
              <a:off x="0" y="119050"/>
              <a:ext cx="4205300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5"/>
                  </a:moveTo>
                  <a:lnTo>
                    <a:pt x="2030" y="18793"/>
                  </a:lnTo>
                  <a:lnTo>
                    <a:pt x="3987" y="18793"/>
                  </a:lnTo>
                  <a:lnTo>
                    <a:pt x="5944" y="15984"/>
                  </a:lnTo>
                  <a:lnTo>
                    <a:pt x="7901" y="21600"/>
                  </a:lnTo>
                  <a:lnTo>
                    <a:pt x="9834" y="12745"/>
                  </a:lnTo>
                  <a:lnTo>
                    <a:pt x="11815" y="12745"/>
                  </a:lnTo>
                  <a:lnTo>
                    <a:pt x="13723" y="0"/>
                  </a:lnTo>
                  <a:lnTo>
                    <a:pt x="15680" y="3024"/>
                  </a:lnTo>
                  <a:lnTo>
                    <a:pt x="17662" y="3024"/>
                  </a:lnTo>
                  <a:lnTo>
                    <a:pt x="19643" y="18144"/>
                  </a:lnTo>
                  <a:lnTo>
                    <a:pt x="21600" y="18144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4205299" y="0"/>
              <a:ext cx="3424226" cy="59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61"/>
                  </a:moveTo>
                  <a:lnTo>
                    <a:pt x="2373" y="8361"/>
                  </a:lnTo>
                  <a:lnTo>
                    <a:pt x="4807" y="4006"/>
                  </a:lnTo>
                  <a:lnTo>
                    <a:pt x="7210" y="12542"/>
                  </a:lnTo>
                  <a:lnTo>
                    <a:pt x="9583" y="12542"/>
                  </a:lnTo>
                  <a:lnTo>
                    <a:pt x="11987" y="15154"/>
                  </a:lnTo>
                  <a:lnTo>
                    <a:pt x="14390" y="10800"/>
                  </a:lnTo>
                  <a:lnTo>
                    <a:pt x="16823" y="21600"/>
                  </a:lnTo>
                  <a:lnTo>
                    <a:pt x="19257" y="2160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7634299" y="9524"/>
              <a:ext cx="1533526" cy="41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299" y="6206"/>
                  </a:lnTo>
                  <a:lnTo>
                    <a:pt x="16166" y="6206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77" name="Group 277"/>
          <p:cNvGrpSpPr/>
          <p:nvPr/>
        </p:nvGrpSpPr>
        <p:grpSpPr>
          <a:xfrm>
            <a:off x="-42838" y="4443486"/>
            <a:ext cx="9229574" cy="642787"/>
            <a:chOff x="0" y="0"/>
            <a:chExt cx="9229572" cy="642785"/>
          </a:xfrm>
        </p:grpSpPr>
        <p:sp>
          <p:nvSpPr>
            <p:cNvPr id="252" name="Shape 252"/>
            <p:cNvSpPr/>
            <p:nvPr/>
          </p:nvSpPr>
          <p:spPr>
            <a:xfrm>
              <a:off x="1157286" y="4572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538286" y="58578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776286" y="5286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95286" y="5191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-1" y="16192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919286" y="3905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300286" y="3857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681286" y="10477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3062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3443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824286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4205287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4586287" y="2238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4967287" y="100013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348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5729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110287" y="4048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491287" y="2857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72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253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7634286" y="0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8015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8396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8777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9172574" y="4238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78" name="Shape 278"/>
          <p:cNvSpPr/>
          <p:nvPr/>
        </p:nvSpPr>
        <p:spPr>
          <a:xfrm>
            <a:off x="2990700" y="458619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1085700" y="487194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4895700" y="4516030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1" name="Shape 281"/>
          <p:cNvSpPr/>
          <p:nvPr/>
        </p:nvSpPr>
        <p:spPr>
          <a:xfrm rot="8100000">
            <a:off x="8699948" y="43291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AFF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047750" y="634125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del título</a:t>
            </a:r>
          </a:p>
        </p:txBody>
      </p:sp>
      <p:sp>
        <p:nvSpPr>
          <p:cNvPr id="290" name="Shape 290"/>
          <p:cNvSpPr>
            <a:spLocks noGrp="1"/>
          </p:cNvSpPr>
          <p:nvPr>
            <p:ph type="body" sz="half" idx="1"/>
          </p:nvPr>
        </p:nvSpPr>
        <p:spPr>
          <a:xfrm>
            <a:off x="1075850" y="1540174"/>
            <a:ext cx="6996601" cy="19221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1047750" y="634125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del título</a:t>
            </a:r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xfrm>
            <a:off x="1131500" y="1552949"/>
            <a:ext cx="3339899" cy="2665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3"/>
          </p:nvPr>
        </p:nvSpPr>
        <p:spPr>
          <a:xfrm>
            <a:off x="4672562" y="1552950"/>
            <a:ext cx="3339899" cy="26657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1047750" y="634125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09" name="Shape 309"/>
          <p:cNvSpPr>
            <a:spLocks noGrp="1"/>
          </p:cNvSpPr>
          <p:nvPr>
            <p:ph type="body" sz="quarter" idx="1"/>
          </p:nvPr>
        </p:nvSpPr>
        <p:spPr>
          <a:xfrm>
            <a:off x="705899" y="1626599"/>
            <a:ext cx="2471700" cy="3299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16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3"/>
          </p:nvPr>
        </p:nvSpPr>
        <p:spPr>
          <a:xfrm>
            <a:off x="3304125" y="1626599"/>
            <a:ext cx="2471700" cy="3299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600"/>
            </a:pPr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4"/>
          </p:nvPr>
        </p:nvSpPr>
        <p:spPr>
          <a:xfrm>
            <a:off x="5902350" y="1626599"/>
            <a:ext cx="2471700" cy="3299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600"/>
            </a:pPr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7"/>
          <p:cNvGrpSpPr/>
          <p:nvPr/>
        </p:nvGrpSpPr>
        <p:grpSpPr>
          <a:xfrm>
            <a:off x="380999" y="6"/>
            <a:ext cx="8382002" cy="5162350"/>
            <a:chOff x="0" y="0"/>
            <a:chExt cx="8382000" cy="5162348"/>
          </a:xfrm>
        </p:grpSpPr>
        <p:sp>
          <p:nvSpPr>
            <p:cNvPr id="74" name="Shape 74"/>
            <p:cNvSpPr/>
            <p:nvPr/>
          </p:nvSpPr>
          <p:spPr>
            <a:xfrm flipH="1">
              <a:off x="380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flipH="1">
              <a:off x="1142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1904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flipH="1">
              <a:off x="2666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342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flipH="1">
              <a:off x="419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4953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5715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6477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3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800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-1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761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1523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flipH="1">
              <a:off x="2285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flipH="1">
              <a:off x="3047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flipH="1">
              <a:off x="381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flipH="1">
              <a:off x="457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flipH="1">
              <a:off x="5334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Shape 93"/>
            <p:cNvSpPr/>
            <p:nvPr/>
          </p:nvSpPr>
          <p:spPr>
            <a:xfrm flipH="1">
              <a:off x="6096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6858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flipH="1">
              <a:off x="762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Shape 96"/>
            <p:cNvSpPr/>
            <p:nvPr/>
          </p:nvSpPr>
          <p:spPr>
            <a:xfrm flipH="1">
              <a:off x="838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-26776" y="2008375"/>
            <a:ext cx="9210652" cy="3172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" y="45"/>
                </a:moveTo>
                <a:lnTo>
                  <a:pt x="967" y="1922"/>
                </a:lnTo>
                <a:lnTo>
                  <a:pt x="1850" y="872"/>
                </a:lnTo>
                <a:lnTo>
                  <a:pt x="3659" y="849"/>
                </a:lnTo>
                <a:lnTo>
                  <a:pt x="4553" y="0"/>
                </a:lnTo>
                <a:lnTo>
                  <a:pt x="5446" y="2302"/>
                </a:lnTo>
                <a:lnTo>
                  <a:pt x="6328" y="3621"/>
                </a:lnTo>
                <a:lnTo>
                  <a:pt x="7211" y="3599"/>
                </a:lnTo>
                <a:lnTo>
                  <a:pt x="8149" y="1766"/>
                </a:lnTo>
                <a:lnTo>
                  <a:pt x="9031" y="1341"/>
                </a:lnTo>
                <a:lnTo>
                  <a:pt x="9891" y="400"/>
                </a:lnTo>
                <a:lnTo>
                  <a:pt x="10807" y="2526"/>
                </a:lnTo>
                <a:lnTo>
                  <a:pt x="11700" y="2600"/>
                </a:lnTo>
                <a:lnTo>
                  <a:pt x="12583" y="4270"/>
                </a:lnTo>
                <a:lnTo>
                  <a:pt x="13487" y="4270"/>
                </a:lnTo>
                <a:lnTo>
                  <a:pt x="14426" y="3420"/>
                </a:lnTo>
                <a:lnTo>
                  <a:pt x="15308" y="3420"/>
                </a:lnTo>
                <a:lnTo>
                  <a:pt x="16146" y="1945"/>
                </a:lnTo>
                <a:lnTo>
                  <a:pt x="17095" y="2861"/>
                </a:lnTo>
                <a:lnTo>
                  <a:pt x="17933" y="1386"/>
                </a:lnTo>
                <a:lnTo>
                  <a:pt x="19742" y="1364"/>
                </a:lnTo>
                <a:lnTo>
                  <a:pt x="20624" y="1922"/>
                </a:lnTo>
                <a:lnTo>
                  <a:pt x="21551" y="469"/>
                </a:lnTo>
                <a:lnTo>
                  <a:pt x="21600" y="21600"/>
                </a:lnTo>
                <a:lnTo>
                  <a:pt x="0" y="2150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-26776" y="2139700"/>
            <a:ext cx="9210652" cy="304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" y="979"/>
                </a:moveTo>
                <a:lnTo>
                  <a:pt x="979" y="1991"/>
                </a:lnTo>
                <a:lnTo>
                  <a:pt x="2766" y="1991"/>
                </a:lnTo>
                <a:lnTo>
                  <a:pt x="3659" y="1215"/>
                </a:lnTo>
                <a:lnTo>
                  <a:pt x="4553" y="2869"/>
                </a:lnTo>
                <a:lnTo>
                  <a:pt x="5446" y="2869"/>
                </a:lnTo>
                <a:lnTo>
                  <a:pt x="6295" y="1991"/>
                </a:lnTo>
                <a:lnTo>
                  <a:pt x="7188" y="1451"/>
                </a:lnTo>
                <a:lnTo>
                  <a:pt x="8127" y="1451"/>
                </a:lnTo>
                <a:lnTo>
                  <a:pt x="9020" y="1924"/>
                </a:lnTo>
                <a:lnTo>
                  <a:pt x="9891" y="1350"/>
                </a:lnTo>
                <a:lnTo>
                  <a:pt x="10785" y="2261"/>
                </a:lnTo>
                <a:lnTo>
                  <a:pt x="11700" y="3645"/>
                </a:lnTo>
                <a:lnTo>
                  <a:pt x="12549" y="2700"/>
                </a:lnTo>
                <a:lnTo>
                  <a:pt x="13465" y="2700"/>
                </a:lnTo>
                <a:lnTo>
                  <a:pt x="14381" y="1046"/>
                </a:lnTo>
                <a:lnTo>
                  <a:pt x="15274" y="1991"/>
                </a:lnTo>
                <a:lnTo>
                  <a:pt x="16168" y="1991"/>
                </a:lnTo>
                <a:lnTo>
                  <a:pt x="17061" y="1215"/>
                </a:lnTo>
                <a:lnTo>
                  <a:pt x="18848" y="1215"/>
                </a:lnTo>
                <a:lnTo>
                  <a:pt x="19742" y="2835"/>
                </a:lnTo>
                <a:lnTo>
                  <a:pt x="20591" y="2261"/>
                </a:lnTo>
                <a:lnTo>
                  <a:pt x="2155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Shape 100"/>
          <p:cNvSpPr/>
          <p:nvPr/>
        </p:nvSpPr>
        <p:spPr>
          <a:xfrm rot="8100000">
            <a:off x="1847980" y="18145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AFF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" name="Shape 101"/>
          <p:cNvSpPr/>
          <p:nvPr/>
        </p:nvSpPr>
        <p:spPr>
          <a:xfrm rot="8100000">
            <a:off x="6038979" y="2098418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00CEF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2" name="Shape 102"/>
          <p:cNvSpPr/>
          <p:nvPr/>
        </p:nvSpPr>
        <p:spPr>
          <a:xfrm rot="8100000">
            <a:off x="7181980" y="21317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00CEF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6" name="Group 106"/>
          <p:cNvGrpSpPr/>
          <p:nvPr/>
        </p:nvGrpSpPr>
        <p:grpSpPr>
          <a:xfrm>
            <a:off x="-9525" y="2024075"/>
            <a:ext cx="9167825" cy="595301"/>
            <a:chOff x="0" y="0"/>
            <a:chExt cx="9167824" cy="595300"/>
          </a:xfrm>
        </p:grpSpPr>
        <p:sp>
          <p:nvSpPr>
            <p:cNvPr id="103" name="Shape 103"/>
            <p:cNvSpPr/>
            <p:nvPr/>
          </p:nvSpPr>
          <p:spPr>
            <a:xfrm>
              <a:off x="0" y="119050"/>
              <a:ext cx="4205300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5"/>
                  </a:moveTo>
                  <a:lnTo>
                    <a:pt x="2030" y="18793"/>
                  </a:lnTo>
                  <a:lnTo>
                    <a:pt x="3987" y="18793"/>
                  </a:lnTo>
                  <a:lnTo>
                    <a:pt x="5944" y="15984"/>
                  </a:lnTo>
                  <a:lnTo>
                    <a:pt x="7901" y="21600"/>
                  </a:lnTo>
                  <a:lnTo>
                    <a:pt x="9834" y="12745"/>
                  </a:lnTo>
                  <a:lnTo>
                    <a:pt x="11815" y="12745"/>
                  </a:lnTo>
                  <a:lnTo>
                    <a:pt x="13723" y="0"/>
                  </a:lnTo>
                  <a:lnTo>
                    <a:pt x="15680" y="3024"/>
                  </a:lnTo>
                  <a:lnTo>
                    <a:pt x="17662" y="3024"/>
                  </a:lnTo>
                  <a:lnTo>
                    <a:pt x="19643" y="18144"/>
                  </a:lnTo>
                  <a:lnTo>
                    <a:pt x="21600" y="18144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205299" y="0"/>
              <a:ext cx="3424226" cy="59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61"/>
                  </a:moveTo>
                  <a:lnTo>
                    <a:pt x="2373" y="8361"/>
                  </a:lnTo>
                  <a:lnTo>
                    <a:pt x="4807" y="4006"/>
                  </a:lnTo>
                  <a:lnTo>
                    <a:pt x="7210" y="12542"/>
                  </a:lnTo>
                  <a:lnTo>
                    <a:pt x="9583" y="12542"/>
                  </a:lnTo>
                  <a:lnTo>
                    <a:pt x="11987" y="15154"/>
                  </a:lnTo>
                  <a:lnTo>
                    <a:pt x="14390" y="10800"/>
                  </a:lnTo>
                  <a:lnTo>
                    <a:pt x="16823" y="21600"/>
                  </a:lnTo>
                  <a:lnTo>
                    <a:pt x="19257" y="2160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7634299" y="9524"/>
              <a:ext cx="1533526" cy="41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299" y="6206"/>
                  </a:lnTo>
                  <a:lnTo>
                    <a:pt x="16166" y="6206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-42838" y="2005086"/>
            <a:ext cx="9229574" cy="642787"/>
            <a:chOff x="0" y="0"/>
            <a:chExt cx="9229572" cy="642785"/>
          </a:xfrm>
        </p:grpSpPr>
        <p:sp>
          <p:nvSpPr>
            <p:cNvPr id="107" name="Shape 107"/>
            <p:cNvSpPr/>
            <p:nvPr/>
          </p:nvSpPr>
          <p:spPr>
            <a:xfrm>
              <a:off x="1157286" y="4572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538286" y="58578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776286" y="5286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5286" y="5191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-1" y="16192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919286" y="3905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2300286" y="3857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681286" y="10477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062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443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824286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4205287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4586287" y="2238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4967287" y="100013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348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729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110287" y="4048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6491287" y="2857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872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7253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7634286" y="0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015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396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8777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172574" y="4238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2990700" y="214779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085700" y="243354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4895700" y="2077630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6" name="Shape 136"/>
          <p:cNvSpPr/>
          <p:nvPr/>
        </p:nvSpPr>
        <p:spPr>
          <a:xfrm rot="8100000">
            <a:off x="8699948" y="18907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AFF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2847975" y="3363424"/>
            <a:ext cx="5610301" cy="1159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800">
                <a:solidFill>
                  <a:srgbClr val="FFFFFF"/>
                </a:solidFill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11323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047750" y="634125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del título</a:t>
            </a:r>
          </a:p>
        </p:txBody>
      </p:sp>
      <p:sp>
        <p:nvSpPr>
          <p:cNvPr id="290" name="Shape 290"/>
          <p:cNvSpPr>
            <a:spLocks noGrp="1"/>
          </p:cNvSpPr>
          <p:nvPr>
            <p:ph type="body" sz="half" idx="1"/>
          </p:nvPr>
        </p:nvSpPr>
        <p:spPr>
          <a:xfrm>
            <a:off x="1075850" y="1540174"/>
            <a:ext cx="6996601" cy="19221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80869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1047750" y="634125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del título</a:t>
            </a:r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xfrm>
            <a:off x="1131500" y="1552949"/>
            <a:ext cx="3339899" cy="2665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3"/>
          </p:nvPr>
        </p:nvSpPr>
        <p:spPr>
          <a:xfrm>
            <a:off x="4672562" y="1552950"/>
            <a:ext cx="3339899" cy="26657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40593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380999" y="6"/>
            <a:ext cx="8382002" cy="5162350"/>
            <a:chOff x="0" y="0"/>
            <a:chExt cx="8382000" cy="5162348"/>
          </a:xfrm>
        </p:grpSpPr>
        <p:sp>
          <p:nvSpPr>
            <p:cNvPr id="2" name="Shape 2"/>
            <p:cNvSpPr/>
            <p:nvPr/>
          </p:nvSpPr>
          <p:spPr>
            <a:xfrm flipH="1">
              <a:off x="380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hape 3"/>
            <p:cNvSpPr/>
            <p:nvPr/>
          </p:nvSpPr>
          <p:spPr>
            <a:xfrm flipH="1">
              <a:off x="1142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Shape 4"/>
            <p:cNvSpPr/>
            <p:nvPr/>
          </p:nvSpPr>
          <p:spPr>
            <a:xfrm flipH="1">
              <a:off x="1904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hape 5"/>
            <p:cNvSpPr/>
            <p:nvPr/>
          </p:nvSpPr>
          <p:spPr>
            <a:xfrm flipH="1">
              <a:off x="2666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hape 6"/>
            <p:cNvSpPr/>
            <p:nvPr/>
          </p:nvSpPr>
          <p:spPr>
            <a:xfrm flipH="1">
              <a:off x="342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Shape 7"/>
            <p:cNvSpPr/>
            <p:nvPr/>
          </p:nvSpPr>
          <p:spPr>
            <a:xfrm flipH="1">
              <a:off x="419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Shape 8"/>
            <p:cNvSpPr/>
            <p:nvPr/>
          </p:nvSpPr>
          <p:spPr>
            <a:xfrm flipH="1">
              <a:off x="4953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hape 9"/>
            <p:cNvSpPr/>
            <p:nvPr/>
          </p:nvSpPr>
          <p:spPr>
            <a:xfrm flipH="1">
              <a:off x="5715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Shape 10"/>
            <p:cNvSpPr/>
            <p:nvPr/>
          </p:nvSpPr>
          <p:spPr>
            <a:xfrm flipH="1">
              <a:off x="6477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Shape 11"/>
            <p:cNvSpPr/>
            <p:nvPr/>
          </p:nvSpPr>
          <p:spPr>
            <a:xfrm flipH="1">
              <a:off x="723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800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>
              <a:off x="-1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flipH="1">
              <a:off x="761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1523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Shape 16"/>
            <p:cNvSpPr/>
            <p:nvPr/>
          </p:nvSpPr>
          <p:spPr>
            <a:xfrm flipH="1">
              <a:off x="2285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Shape 17"/>
            <p:cNvSpPr/>
            <p:nvPr/>
          </p:nvSpPr>
          <p:spPr>
            <a:xfrm flipH="1">
              <a:off x="3047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Shape 18"/>
            <p:cNvSpPr/>
            <p:nvPr/>
          </p:nvSpPr>
          <p:spPr>
            <a:xfrm flipH="1">
              <a:off x="381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Shape 19"/>
            <p:cNvSpPr/>
            <p:nvPr/>
          </p:nvSpPr>
          <p:spPr>
            <a:xfrm flipH="1">
              <a:off x="457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flipH="1">
              <a:off x="5334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flipH="1">
              <a:off x="6096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6858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>
              <a:off x="762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838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" name="Shape 2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199"/>
                </a:moveTo>
                <a:lnTo>
                  <a:pt x="974" y="8560"/>
                </a:lnTo>
                <a:lnTo>
                  <a:pt x="1858" y="3882"/>
                </a:lnTo>
                <a:lnTo>
                  <a:pt x="3671" y="3782"/>
                </a:lnTo>
                <a:lnTo>
                  <a:pt x="4566" y="0"/>
                </a:lnTo>
                <a:lnTo>
                  <a:pt x="5462" y="10253"/>
                </a:lnTo>
                <a:lnTo>
                  <a:pt x="6346" y="16125"/>
                </a:lnTo>
                <a:lnTo>
                  <a:pt x="7230" y="16026"/>
                </a:lnTo>
                <a:lnTo>
                  <a:pt x="8170" y="7864"/>
                </a:lnTo>
                <a:lnTo>
                  <a:pt x="9054" y="5972"/>
                </a:lnTo>
                <a:lnTo>
                  <a:pt x="9916" y="1781"/>
                </a:lnTo>
                <a:lnTo>
                  <a:pt x="10834" y="11248"/>
                </a:lnTo>
                <a:lnTo>
                  <a:pt x="11729" y="11576"/>
                </a:lnTo>
                <a:lnTo>
                  <a:pt x="12613" y="19012"/>
                </a:lnTo>
                <a:lnTo>
                  <a:pt x="13520" y="19012"/>
                </a:lnTo>
                <a:lnTo>
                  <a:pt x="14460" y="15230"/>
                </a:lnTo>
                <a:lnTo>
                  <a:pt x="15344" y="15230"/>
                </a:lnTo>
                <a:lnTo>
                  <a:pt x="16183" y="8660"/>
                </a:lnTo>
                <a:lnTo>
                  <a:pt x="17135" y="12741"/>
                </a:lnTo>
                <a:lnTo>
                  <a:pt x="17974" y="6171"/>
                </a:lnTo>
                <a:lnTo>
                  <a:pt x="19787" y="6072"/>
                </a:lnTo>
                <a:lnTo>
                  <a:pt x="20671" y="8560"/>
                </a:lnTo>
                <a:lnTo>
                  <a:pt x="21600" y="2091"/>
                </a:lnTo>
                <a:lnTo>
                  <a:pt x="2157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-28575" y="4578110"/>
            <a:ext cx="9191625" cy="584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5096"/>
                </a:moveTo>
                <a:lnTo>
                  <a:pt x="985" y="10361"/>
                </a:lnTo>
                <a:lnTo>
                  <a:pt x="2776" y="10361"/>
                </a:lnTo>
                <a:lnTo>
                  <a:pt x="3671" y="6322"/>
                </a:lnTo>
                <a:lnTo>
                  <a:pt x="4566" y="14927"/>
                </a:lnTo>
                <a:lnTo>
                  <a:pt x="5462" y="14927"/>
                </a:lnTo>
                <a:lnTo>
                  <a:pt x="6312" y="10361"/>
                </a:lnTo>
                <a:lnTo>
                  <a:pt x="7207" y="7551"/>
                </a:lnTo>
                <a:lnTo>
                  <a:pt x="8148" y="7551"/>
                </a:lnTo>
                <a:lnTo>
                  <a:pt x="9043" y="10010"/>
                </a:lnTo>
                <a:lnTo>
                  <a:pt x="9916" y="7025"/>
                </a:lnTo>
                <a:lnTo>
                  <a:pt x="10811" y="11766"/>
                </a:lnTo>
                <a:lnTo>
                  <a:pt x="11729" y="18966"/>
                </a:lnTo>
                <a:lnTo>
                  <a:pt x="12579" y="14049"/>
                </a:lnTo>
                <a:lnTo>
                  <a:pt x="13497" y="14049"/>
                </a:lnTo>
                <a:lnTo>
                  <a:pt x="14415" y="5444"/>
                </a:lnTo>
                <a:lnTo>
                  <a:pt x="15310" y="10361"/>
                </a:lnTo>
                <a:lnTo>
                  <a:pt x="16206" y="10361"/>
                </a:lnTo>
                <a:lnTo>
                  <a:pt x="17101" y="6322"/>
                </a:lnTo>
                <a:lnTo>
                  <a:pt x="18892" y="6322"/>
                </a:lnTo>
                <a:lnTo>
                  <a:pt x="19787" y="14751"/>
                </a:lnTo>
                <a:lnTo>
                  <a:pt x="20638" y="11766"/>
                </a:ln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Shape 28"/>
          <p:cNvSpPr/>
          <p:nvPr/>
        </p:nvSpPr>
        <p:spPr>
          <a:xfrm rot="8100000">
            <a:off x="1847980" y="42529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AFF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Shape 29"/>
          <p:cNvSpPr/>
          <p:nvPr/>
        </p:nvSpPr>
        <p:spPr>
          <a:xfrm rot="8100000">
            <a:off x="6038979" y="4536818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00CEF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0" name="Shape 30"/>
          <p:cNvSpPr/>
          <p:nvPr/>
        </p:nvSpPr>
        <p:spPr>
          <a:xfrm rot="8100000">
            <a:off x="7181980" y="45701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00CEF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" name="Group 34"/>
          <p:cNvGrpSpPr/>
          <p:nvPr/>
        </p:nvGrpSpPr>
        <p:grpSpPr>
          <a:xfrm>
            <a:off x="-9525" y="4462474"/>
            <a:ext cx="9167825" cy="595301"/>
            <a:chOff x="0" y="0"/>
            <a:chExt cx="9167824" cy="595300"/>
          </a:xfrm>
        </p:grpSpPr>
        <p:sp>
          <p:nvSpPr>
            <p:cNvPr id="31" name="Shape 31"/>
            <p:cNvSpPr/>
            <p:nvPr/>
          </p:nvSpPr>
          <p:spPr>
            <a:xfrm>
              <a:off x="0" y="119050"/>
              <a:ext cx="4205300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5"/>
                  </a:moveTo>
                  <a:lnTo>
                    <a:pt x="2030" y="18793"/>
                  </a:lnTo>
                  <a:lnTo>
                    <a:pt x="3987" y="18793"/>
                  </a:lnTo>
                  <a:lnTo>
                    <a:pt x="5944" y="15984"/>
                  </a:lnTo>
                  <a:lnTo>
                    <a:pt x="7901" y="21600"/>
                  </a:lnTo>
                  <a:lnTo>
                    <a:pt x="9834" y="12745"/>
                  </a:lnTo>
                  <a:lnTo>
                    <a:pt x="11815" y="12745"/>
                  </a:lnTo>
                  <a:lnTo>
                    <a:pt x="13723" y="0"/>
                  </a:lnTo>
                  <a:lnTo>
                    <a:pt x="15680" y="3024"/>
                  </a:lnTo>
                  <a:lnTo>
                    <a:pt x="17662" y="3024"/>
                  </a:lnTo>
                  <a:lnTo>
                    <a:pt x="19643" y="18144"/>
                  </a:lnTo>
                  <a:lnTo>
                    <a:pt x="21600" y="18144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205299" y="0"/>
              <a:ext cx="3424226" cy="59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61"/>
                  </a:moveTo>
                  <a:lnTo>
                    <a:pt x="2373" y="8361"/>
                  </a:lnTo>
                  <a:lnTo>
                    <a:pt x="4807" y="4006"/>
                  </a:lnTo>
                  <a:lnTo>
                    <a:pt x="7210" y="12542"/>
                  </a:lnTo>
                  <a:lnTo>
                    <a:pt x="9583" y="12542"/>
                  </a:lnTo>
                  <a:lnTo>
                    <a:pt x="11987" y="15154"/>
                  </a:lnTo>
                  <a:lnTo>
                    <a:pt x="14390" y="10800"/>
                  </a:lnTo>
                  <a:lnTo>
                    <a:pt x="16823" y="21600"/>
                  </a:lnTo>
                  <a:lnTo>
                    <a:pt x="19257" y="2160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634299" y="9524"/>
              <a:ext cx="1533526" cy="41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299" y="6206"/>
                  </a:lnTo>
                  <a:lnTo>
                    <a:pt x="16166" y="6206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-42838" y="4443486"/>
            <a:ext cx="9229574" cy="642787"/>
            <a:chOff x="0" y="0"/>
            <a:chExt cx="9229572" cy="642785"/>
          </a:xfrm>
        </p:grpSpPr>
        <p:sp>
          <p:nvSpPr>
            <p:cNvPr id="35" name="Shape 35"/>
            <p:cNvSpPr/>
            <p:nvPr/>
          </p:nvSpPr>
          <p:spPr>
            <a:xfrm>
              <a:off x="1157286" y="4572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538286" y="58578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776286" y="5286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395286" y="5191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-1" y="16192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1919286" y="3905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00286" y="3857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681286" y="10477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3062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3443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3824286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05287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4586287" y="2238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967287" y="100013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348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729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6110287" y="4048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491287" y="2857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872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7253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634286" y="0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8015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8396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8777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172574" y="4238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1" name="Shape 61"/>
          <p:cNvSpPr/>
          <p:nvPr/>
        </p:nvSpPr>
        <p:spPr>
          <a:xfrm>
            <a:off x="2990700" y="458619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" name="Shape 62"/>
          <p:cNvSpPr/>
          <p:nvPr/>
        </p:nvSpPr>
        <p:spPr>
          <a:xfrm>
            <a:off x="1085700" y="487194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" name="Shape 63"/>
          <p:cNvSpPr/>
          <p:nvPr/>
        </p:nvSpPr>
        <p:spPr>
          <a:xfrm>
            <a:off x="4895700" y="4516030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Shape 64"/>
          <p:cNvSpPr/>
          <p:nvPr/>
        </p:nvSpPr>
        <p:spPr>
          <a:xfrm rot="8100000">
            <a:off x="8699948" y="43291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AFF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/>
          <a:lstStyle/>
          <a:p>
            <a:r>
              <a:t>Texto del título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Pct val="100000"/>
        <a:buFont typeface="Helvetica"/>
        <a:buChar char="◉"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Pct val="100000"/>
        <a:buFont typeface="Helvetica"/>
        <a:buChar char="◉"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380999" y="6"/>
            <a:ext cx="8382002" cy="5162350"/>
            <a:chOff x="0" y="0"/>
            <a:chExt cx="8382000" cy="5162348"/>
          </a:xfrm>
        </p:grpSpPr>
        <p:sp>
          <p:nvSpPr>
            <p:cNvPr id="2" name="Shape 2"/>
            <p:cNvSpPr/>
            <p:nvPr/>
          </p:nvSpPr>
          <p:spPr>
            <a:xfrm flipH="1">
              <a:off x="380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hape 3"/>
            <p:cNvSpPr/>
            <p:nvPr/>
          </p:nvSpPr>
          <p:spPr>
            <a:xfrm flipH="1">
              <a:off x="1142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Shape 4"/>
            <p:cNvSpPr/>
            <p:nvPr/>
          </p:nvSpPr>
          <p:spPr>
            <a:xfrm flipH="1">
              <a:off x="1904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hape 5"/>
            <p:cNvSpPr/>
            <p:nvPr/>
          </p:nvSpPr>
          <p:spPr>
            <a:xfrm flipH="1">
              <a:off x="2666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hape 6"/>
            <p:cNvSpPr/>
            <p:nvPr/>
          </p:nvSpPr>
          <p:spPr>
            <a:xfrm flipH="1">
              <a:off x="342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Shape 7"/>
            <p:cNvSpPr/>
            <p:nvPr/>
          </p:nvSpPr>
          <p:spPr>
            <a:xfrm flipH="1">
              <a:off x="419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Shape 8"/>
            <p:cNvSpPr/>
            <p:nvPr/>
          </p:nvSpPr>
          <p:spPr>
            <a:xfrm flipH="1">
              <a:off x="4953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hape 9"/>
            <p:cNvSpPr/>
            <p:nvPr/>
          </p:nvSpPr>
          <p:spPr>
            <a:xfrm flipH="1">
              <a:off x="5715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Shape 10"/>
            <p:cNvSpPr/>
            <p:nvPr/>
          </p:nvSpPr>
          <p:spPr>
            <a:xfrm flipH="1">
              <a:off x="6477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Shape 11"/>
            <p:cNvSpPr/>
            <p:nvPr/>
          </p:nvSpPr>
          <p:spPr>
            <a:xfrm flipH="1">
              <a:off x="7239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8001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>
              <a:off x="-1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flipH="1">
              <a:off x="761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1523999" y="0"/>
              <a:ext cx="2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Shape 16"/>
            <p:cNvSpPr/>
            <p:nvPr/>
          </p:nvSpPr>
          <p:spPr>
            <a:xfrm flipH="1">
              <a:off x="2285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Shape 17"/>
            <p:cNvSpPr/>
            <p:nvPr/>
          </p:nvSpPr>
          <p:spPr>
            <a:xfrm flipH="1">
              <a:off x="3047999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Shape 18"/>
            <p:cNvSpPr/>
            <p:nvPr/>
          </p:nvSpPr>
          <p:spPr>
            <a:xfrm flipH="1">
              <a:off x="381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Shape 19"/>
            <p:cNvSpPr/>
            <p:nvPr/>
          </p:nvSpPr>
          <p:spPr>
            <a:xfrm flipH="1">
              <a:off x="457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flipH="1">
              <a:off x="5334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flipH="1">
              <a:off x="6096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6858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>
              <a:off x="7620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8382000" y="0"/>
              <a:ext cx="1" cy="5162349"/>
            </a:xfrm>
            <a:prstGeom prst="line">
              <a:avLst/>
            </a:prstGeom>
            <a:noFill/>
            <a:ln w="9525" cap="flat">
              <a:solidFill>
                <a:srgbClr val="F3F3F3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" name="Shape 2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199"/>
                </a:moveTo>
                <a:lnTo>
                  <a:pt x="974" y="8560"/>
                </a:lnTo>
                <a:lnTo>
                  <a:pt x="1858" y="3882"/>
                </a:lnTo>
                <a:lnTo>
                  <a:pt x="3671" y="3782"/>
                </a:lnTo>
                <a:lnTo>
                  <a:pt x="4566" y="0"/>
                </a:lnTo>
                <a:lnTo>
                  <a:pt x="5462" y="10253"/>
                </a:lnTo>
                <a:lnTo>
                  <a:pt x="6346" y="16125"/>
                </a:lnTo>
                <a:lnTo>
                  <a:pt x="7230" y="16026"/>
                </a:lnTo>
                <a:lnTo>
                  <a:pt x="8170" y="7864"/>
                </a:lnTo>
                <a:lnTo>
                  <a:pt x="9054" y="5972"/>
                </a:lnTo>
                <a:lnTo>
                  <a:pt x="9916" y="1781"/>
                </a:lnTo>
                <a:lnTo>
                  <a:pt x="10834" y="11248"/>
                </a:lnTo>
                <a:lnTo>
                  <a:pt x="11729" y="11576"/>
                </a:lnTo>
                <a:lnTo>
                  <a:pt x="12613" y="19012"/>
                </a:lnTo>
                <a:lnTo>
                  <a:pt x="13520" y="19012"/>
                </a:lnTo>
                <a:lnTo>
                  <a:pt x="14460" y="15230"/>
                </a:lnTo>
                <a:lnTo>
                  <a:pt x="15344" y="15230"/>
                </a:lnTo>
                <a:lnTo>
                  <a:pt x="16183" y="8660"/>
                </a:lnTo>
                <a:lnTo>
                  <a:pt x="17135" y="12741"/>
                </a:lnTo>
                <a:lnTo>
                  <a:pt x="17974" y="6171"/>
                </a:lnTo>
                <a:lnTo>
                  <a:pt x="19787" y="6072"/>
                </a:lnTo>
                <a:lnTo>
                  <a:pt x="20671" y="8560"/>
                </a:lnTo>
                <a:lnTo>
                  <a:pt x="21600" y="2091"/>
                </a:lnTo>
                <a:lnTo>
                  <a:pt x="2157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-28575" y="4578110"/>
            <a:ext cx="9191625" cy="584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5096"/>
                </a:moveTo>
                <a:lnTo>
                  <a:pt x="985" y="10361"/>
                </a:lnTo>
                <a:lnTo>
                  <a:pt x="2776" y="10361"/>
                </a:lnTo>
                <a:lnTo>
                  <a:pt x="3671" y="6322"/>
                </a:lnTo>
                <a:lnTo>
                  <a:pt x="4566" y="14927"/>
                </a:lnTo>
                <a:lnTo>
                  <a:pt x="5462" y="14927"/>
                </a:lnTo>
                <a:lnTo>
                  <a:pt x="6312" y="10361"/>
                </a:lnTo>
                <a:lnTo>
                  <a:pt x="7207" y="7551"/>
                </a:lnTo>
                <a:lnTo>
                  <a:pt x="8148" y="7551"/>
                </a:lnTo>
                <a:lnTo>
                  <a:pt x="9043" y="10010"/>
                </a:lnTo>
                <a:lnTo>
                  <a:pt x="9916" y="7025"/>
                </a:lnTo>
                <a:lnTo>
                  <a:pt x="10811" y="11766"/>
                </a:lnTo>
                <a:lnTo>
                  <a:pt x="11729" y="18966"/>
                </a:lnTo>
                <a:lnTo>
                  <a:pt x="12579" y="14049"/>
                </a:lnTo>
                <a:lnTo>
                  <a:pt x="13497" y="14049"/>
                </a:lnTo>
                <a:lnTo>
                  <a:pt x="14415" y="5444"/>
                </a:lnTo>
                <a:lnTo>
                  <a:pt x="15310" y="10361"/>
                </a:lnTo>
                <a:lnTo>
                  <a:pt x="16206" y="10361"/>
                </a:lnTo>
                <a:lnTo>
                  <a:pt x="17101" y="6322"/>
                </a:lnTo>
                <a:lnTo>
                  <a:pt x="18892" y="6322"/>
                </a:lnTo>
                <a:lnTo>
                  <a:pt x="19787" y="14751"/>
                </a:lnTo>
                <a:lnTo>
                  <a:pt x="20638" y="11766"/>
                </a:ln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Shape 28"/>
          <p:cNvSpPr/>
          <p:nvPr/>
        </p:nvSpPr>
        <p:spPr>
          <a:xfrm rot="8100000">
            <a:off x="1847980" y="42529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AFF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Shape 29"/>
          <p:cNvSpPr/>
          <p:nvPr/>
        </p:nvSpPr>
        <p:spPr>
          <a:xfrm rot="8100000">
            <a:off x="6038979" y="4536818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00CEF6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0" name="Shape 30"/>
          <p:cNvSpPr/>
          <p:nvPr/>
        </p:nvSpPr>
        <p:spPr>
          <a:xfrm rot="8100000">
            <a:off x="7181980" y="45701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00CEF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4" name="Group 34"/>
          <p:cNvGrpSpPr/>
          <p:nvPr/>
        </p:nvGrpSpPr>
        <p:grpSpPr>
          <a:xfrm>
            <a:off x="-9525" y="4462474"/>
            <a:ext cx="9167825" cy="595301"/>
            <a:chOff x="0" y="0"/>
            <a:chExt cx="9167824" cy="595300"/>
          </a:xfrm>
        </p:grpSpPr>
        <p:sp>
          <p:nvSpPr>
            <p:cNvPr id="31" name="Shape 31"/>
            <p:cNvSpPr/>
            <p:nvPr/>
          </p:nvSpPr>
          <p:spPr>
            <a:xfrm>
              <a:off x="0" y="119050"/>
              <a:ext cx="4205300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5"/>
                  </a:moveTo>
                  <a:lnTo>
                    <a:pt x="2030" y="18793"/>
                  </a:lnTo>
                  <a:lnTo>
                    <a:pt x="3987" y="18793"/>
                  </a:lnTo>
                  <a:lnTo>
                    <a:pt x="5944" y="15984"/>
                  </a:lnTo>
                  <a:lnTo>
                    <a:pt x="7901" y="21600"/>
                  </a:lnTo>
                  <a:lnTo>
                    <a:pt x="9834" y="12745"/>
                  </a:lnTo>
                  <a:lnTo>
                    <a:pt x="11815" y="12745"/>
                  </a:lnTo>
                  <a:lnTo>
                    <a:pt x="13723" y="0"/>
                  </a:lnTo>
                  <a:lnTo>
                    <a:pt x="15680" y="3024"/>
                  </a:lnTo>
                  <a:lnTo>
                    <a:pt x="17662" y="3024"/>
                  </a:lnTo>
                  <a:lnTo>
                    <a:pt x="19643" y="18144"/>
                  </a:lnTo>
                  <a:lnTo>
                    <a:pt x="21600" y="18144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205299" y="0"/>
              <a:ext cx="3424226" cy="59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61"/>
                  </a:moveTo>
                  <a:lnTo>
                    <a:pt x="2373" y="8361"/>
                  </a:lnTo>
                  <a:lnTo>
                    <a:pt x="4807" y="4006"/>
                  </a:lnTo>
                  <a:lnTo>
                    <a:pt x="7210" y="12542"/>
                  </a:lnTo>
                  <a:lnTo>
                    <a:pt x="9583" y="12542"/>
                  </a:lnTo>
                  <a:lnTo>
                    <a:pt x="11987" y="15154"/>
                  </a:lnTo>
                  <a:lnTo>
                    <a:pt x="14390" y="10800"/>
                  </a:lnTo>
                  <a:lnTo>
                    <a:pt x="16823" y="21600"/>
                  </a:lnTo>
                  <a:lnTo>
                    <a:pt x="19257" y="2160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634299" y="9524"/>
              <a:ext cx="1533526" cy="41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299" y="6206"/>
                  </a:lnTo>
                  <a:lnTo>
                    <a:pt x="16166" y="6206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3C78D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-42838" y="4443486"/>
            <a:ext cx="9229574" cy="642787"/>
            <a:chOff x="0" y="0"/>
            <a:chExt cx="9229572" cy="642785"/>
          </a:xfrm>
        </p:grpSpPr>
        <p:sp>
          <p:nvSpPr>
            <p:cNvPr id="35" name="Shape 35"/>
            <p:cNvSpPr/>
            <p:nvPr/>
          </p:nvSpPr>
          <p:spPr>
            <a:xfrm>
              <a:off x="1157286" y="4572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538286" y="58578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776286" y="5286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395286" y="5191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-1" y="16192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1919286" y="3905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00286" y="3857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681286" y="104775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3062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3443286" y="1714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3824286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05287" y="5048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4586287" y="223837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4967287" y="100013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348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729287" y="3286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6110287" y="40481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491287" y="28575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872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7253286" y="581024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7634286" y="0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8015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8396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8777286" y="114300"/>
              <a:ext cx="56999" cy="56998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172574" y="423862"/>
              <a:ext cx="56999" cy="56999"/>
            </a:xfrm>
            <a:prstGeom prst="ellipse">
              <a:avLst/>
            </a:pr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1" name="Shape 61"/>
          <p:cNvSpPr/>
          <p:nvPr/>
        </p:nvSpPr>
        <p:spPr>
          <a:xfrm>
            <a:off x="2990700" y="458619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" name="Shape 62"/>
          <p:cNvSpPr/>
          <p:nvPr/>
        </p:nvSpPr>
        <p:spPr>
          <a:xfrm>
            <a:off x="1085700" y="4871949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" name="Shape 63"/>
          <p:cNvSpPr/>
          <p:nvPr/>
        </p:nvSpPr>
        <p:spPr>
          <a:xfrm>
            <a:off x="4895700" y="4516030"/>
            <a:ext cx="114601" cy="114601"/>
          </a:xfrm>
          <a:prstGeom prst="ellipse">
            <a:avLst/>
          </a:prstGeom>
          <a:ln>
            <a:solidFill>
              <a:srgbClr val="3C78D8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Shape 64"/>
          <p:cNvSpPr/>
          <p:nvPr/>
        </p:nvSpPr>
        <p:spPr>
          <a:xfrm rot="8100000">
            <a:off x="8699948" y="4329167"/>
            <a:ext cx="122613" cy="12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ln w="28575">
            <a:solidFill>
              <a:srgbClr val="AFF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/>
          <a:lstStyle/>
          <a:p>
            <a:r>
              <a:t>Texto del título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13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00CEF6"/>
          </a:solidFill>
          <a:uFillTx/>
          <a:latin typeface="Oswald"/>
          <a:ea typeface="Oswald"/>
          <a:cs typeface="Oswald"/>
          <a:sym typeface="Oswald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Pct val="100000"/>
        <a:buFont typeface="Helvetica"/>
        <a:buChar char="◉"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Pct val="100000"/>
        <a:buFont typeface="Helvetica"/>
        <a:buChar char="◉"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28324A"/>
        </a:buClr>
        <a:buSzTx/>
        <a:buFont typeface="Helvetica"/>
        <a:buNone/>
        <a:tabLst/>
        <a:defRPr sz="2000" b="0" i="0" u="none" strike="noStrike" cap="none" spc="0" baseline="0">
          <a:ln>
            <a:noFill/>
          </a:ln>
          <a:solidFill>
            <a:srgbClr val="28324A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hyperlink" Target="https://www.siteground.es/tutoriales/tutorial-wordpres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www.cursocms.com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hyperlink" Target="http://cursowebonlin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educastur.es/sofwarelibre/2009/07/12/curso-online-de-joomla-15-lo-primero-instalar-un-buen-editor/" TargetMode="External"/><Relationship Id="rId3" Type="http://schemas.openxmlformats.org/officeDocument/2006/relationships/hyperlink" Target="http://cursos.cepcastilleja.org/mod/forum/discuss.php?d=11835" TargetMode="External"/><Relationship Id="rId7" Type="http://schemas.openxmlformats.org/officeDocument/2006/relationships/hyperlink" Target="http://www.vidadigital.net/blog/2008/08/04/guas-sobre-edu-2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vcecommerce.com/index.php?option=com_seyret&amp;task=videocatlist&amp;catid=28&amp;Itemid=2" TargetMode="External"/><Relationship Id="rId5" Type="http://schemas.openxmlformats.org/officeDocument/2006/relationships/hyperlink" Target="http://www.adelat.org/media/docum/moodle_18/" TargetMode="External"/><Relationship Id="rId4" Type="http://schemas.openxmlformats.org/officeDocument/2006/relationships/hyperlink" Target="http://www.adelat.org/media/docum/moodl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yootheme.com/zoo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yootheme.com/widgetkit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eeblr.com/joomla-seo-analytics-security/sh404sef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hyperlink" Target="https://weeblr.com/plan/login/josetta-fast-and-effective-translations-one-year" TargetMode="External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es.wordpres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en.support.wordpress.com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http://ayudawp.com/como-instalar-wordpress-paso-a-pas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yudawp.com/" TargetMode="External"/><Relationship Id="rId11" Type="http://schemas.openxmlformats.org/officeDocument/2006/relationships/hyperlink" Target="https://es.wikipedia.org/wiki/WordPress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ignaciosantiago.com/tutorial-wordpress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xfrm>
            <a:off x="1555255" y="2559578"/>
            <a:ext cx="6041754" cy="225320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365760">
              <a:defRPr sz="2040">
                <a:solidFill>
                  <a:srgbClr val="FF423D"/>
                </a:solidFill>
              </a:defRPr>
            </a:pPr>
            <a:r>
              <a:rPr lang="es-ES" dirty="0" smtClean="0"/>
              <a:t>SISTEMA DE GESTIÓN DE CONTENIDOS </a:t>
            </a:r>
            <a:r>
              <a:rPr dirty="0" smtClean="0"/>
              <a:t>(CMS</a:t>
            </a:r>
            <a:r>
              <a:rPr dirty="0"/>
              <a:t>)</a:t>
            </a:r>
          </a:p>
          <a:p>
            <a:pPr algn="l" defTabSz="365760">
              <a:defRPr sz="1920"/>
            </a:pPr>
            <a:endParaRPr dirty="0"/>
          </a:p>
          <a:p>
            <a:pPr algn="l" defTabSz="365760">
              <a:defRPr sz="1920">
                <a:solidFill>
                  <a:srgbClr val="6276FF"/>
                </a:solidFill>
              </a:defRPr>
            </a:pPr>
            <a:r>
              <a:rPr dirty="0" err="1"/>
              <a:t>Grupo</a:t>
            </a:r>
            <a:r>
              <a:rPr dirty="0"/>
              <a:t> 4</a:t>
            </a:r>
          </a:p>
          <a:p>
            <a:pPr lvl="3" algn="l" defTabSz="365760">
              <a:defRPr sz="1920">
                <a:solidFill>
                  <a:srgbClr val="FFFFFF"/>
                </a:solidFill>
              </a:defRPr>
            </a:pPr>
            <a:r>
              <a:rPr dirty="0" err="1"/>
              <a:t>Miroslava</a:t>
            </a:r>
            <a:r>
              <a:rPr dirty="0"/>
              <a:t> </a:t>
            </a:r>
            <a:r>
              <a:rPr dirty="0" err="1"/>
              <a:t>Genkova</a:t>
            </a:r>
            <a:r>
              <a:rPr dirty="0"/>
              <a:t>                      Laura Lorenzo</a:t>
            </a:r>
          </a:p>
          <a:p>
            <a:pPr algn="l" defTabSz="365760">
              <a:defRPr sz="1920"/>
            </a:pPr>
            <a:r>
              <a:rPr dirty="0"/>
              <a:t>Natalia de  la </a:t>
            </a:r>
            <a:r>
              <a:rPr dirty="0" err="1"/>
              <a:t>Fuente</a:t>
            </a:r>
            <a:r>
              <a:rPr dirty="0"/>
              <a:t>                    Andrés Rodríguez</a:t>
            </a:r>
          </a:p>
          <a:p>
            <a:pPr algn="l" defTabSz="365760">
              <a:defRPr sz="1920"/>
            </a:pPr>
            <a:r>
              <a:rPr dirty="0"/>
              <a:t>Diana </a:t>
            </a:r>
            <a:r>
              <a:rPr dirty="0" err="1"/>
              <a:t>Limaylla</a:t>
            </a:r>
            <a:r>
              <a:rPr dirty="0"/>
              <a:t> </a:t>
            </a:r>
          </a:p>
          <a:p>
            <a:pPr algn="l" defTabSz="365760">
              <a:defRPr sz="1920"/>
            </a:pPr>
            <a:endParaRPr dirty="0"/>
          </a:p>
          <a:p>
            <a:pPr algn="l" defTabSz="365760">
              <a:defRPr sz="1920"/>
            </a:pP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xfrm>
            <a:off x="919140" y="32395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2.3 FUENTES DE INFORMACIÓN SOBRE WORDPRESS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5" y="978694"/>
            <a:ext cx="2072437" cy="26717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175" y="979488"/>
            <a:ext cx="1640626" cy="13935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955" y="979488"/>
            <a:ext cx="1382765" cy="22407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425" y="928688"/>
            <a:ext cx="1628721" cy="9101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175" y="2612231"/>
            <a:ext cx="1771650" cy="5905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425" y="1906587"/>
            <a:ext cx="1681096" cy="123149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610441" y="3863976"/>
            <a:ext cx="4758609" cy="276997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9"/>
              </a:rPr>
              <a:t>https://www.siteground.es/tutoriales/tutorial-wordpress/</a:t>
            </a:r>
          </a:p>
        </p:txBody>
      </p:sp>
    </p:spTree>
    <p:extLst>
      <p:ext uri="{BB962C8B-B14F-4D97-AF65-F5344CB8AC3E}">
        <p14:creationId xmlns:p14="http://schemas.microsoft.com/office/powerpoint/2010/main" val="218112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xfrm>
            <a:off x="1047750" y="357679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2.3 FUENTES DE INFORMACIÓN SOBRE JOOMLA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01" y="1920742"/>
            <a:ext cx="4076185" cy="10138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33" y="1073480"/>
            <a:ext cx="2018118" cy="33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9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xfrm>
            <a:off x="1047750" y="217871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2.3 FUENTES DE INFORMACIÓN SOBRE JOOMLA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2" y="1073480"/>
            <a:ext cx="1344576" cy="13030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78"/>
          <a:stretch/>
        </p:blipFill>
        <p:spPr>
          <a:xfrm>
            <a:off x="2048537" y="1301096"/>
            <a:ext cx="2627998" cy="923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2" b="14563"/>
          <a:stretch/>
        </p:blipFill>
        <p:spPr>
          <a:xfrm>
            <a:off x="5285838" y="2806996"/>
            <a:ext cx="2627998" cy="1562985"/>
          </a:xfrm>
          <a:prstGeom prst="rect">
            <a:avLst/>
          </a:prstGeom>
        </p:spPr>
      </p:pic>
      <p:pic>
        <p:nvPicPr>
          <p:cNvPr id="9" name="Imagen 8" descr="../Desktop/Captura%20de%20pantalla%202016-03-12%20a%20las%2018.10.1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93" y="2392164"/>
            <a:ext cx="2983230" cy="181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../Desktop/Captura%20de%20pantalla%202016-03-12%20a%20las%2018.11.05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838" y="933672"/>
            <a:ext cx="2140045" cy="1873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71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xfrm>
            <a:off x="1047750" y="357679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2.3 FUENTES DE INFORMACIÓN SOBRE JOOMLA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9" y="1264866"/>
            <a:ext cx="4495800" cy="1104900"/>
          </a:xfrm>
          <a:prstGeom prst="rect">
            <a:avLst/>
          </a:prstGeom>
        </p:spPr>
      </p:pic>
      <p:sp>
        <p:nvSpPr>
          <p:cNvPr id="11" name="Shape 477"/>
          <p:cNvSpPr>
            <a:spLocks noGrp="1"/>
          </p:cNvSpPr>
          <p:nvPr>
            <p:ph type="body" idx="4294967295"/>
          </p:nvPr>
        </p:nvSpPr>
        <p:spPr>
          <a:xfrm>
            <a:off x="4879674" y="1169173"/>
            <a:ext cx="3339899" cy="1296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es-ES" sz="1500" dirty="0"/>
              <a:t>- ¿Qué es </a:t>
            </a:r>
            <a:r>
              <a:rPr lang="es-ES" sz="1500" dirty="0" err="1"/>
              <a:t>Joomla</a:t>
            </a:r>
            <a:r>
              <a:rPr lang="es-ES" sz="1500" dirty="0"/>
              <a:t>?</a:t>
            </a:r>
          </a:p>
          <a:p>
            <a:r>
              <a:rPr lang="es-ES" sz="1500" dirty="0"/>
              <a:t>- ¿Quiénes pueden usar </a:t>
            </a:r>
            <a:r>
              <a:rPr lang="es-ES" sz="1500" dirty="0" err="1"/>
              <a:t>Joomla</a:t>
            </a:r>
            <a:r>
              <a:rPr lang="es-ES" sz="1500" dirty="0"/>
              <a:t>?</a:t>
            </a:r>
          </a:p>
          <a:p>
            <a:r>
              <a:rPr lang="es-ES" sz="1500" dirty="0"/>
              <a:t>- ¿Qué sitios pueden crearse en </a:t>
            </a:r>
            <a:r>
              <a:rPr lang="es-ES" sz="1500" dirty="0" err="1"/>
              <a:t>Joomla</a:t>
            </a:r>
            <a:r>
              <a:rPr lang="es-ES" sz="1500" dirty="0"/>
              <a:t>?</a:t>
            </a:r>
          </a:p>
          <a:p>
            <a:r>
              <a:rPr lang="es-ES" sz="1500" dirty="0"/>
              <a:t>- Datos técnicos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50" y="2882309"/>
            <a:ext cx="3352800" cy="952500"/>
          </a:xfrm>
          <a:prstGeom prst="rect">
            <a:avLst/>
          </a:prstGeom>
        </p:spPr>
      </p:pic>
      <p:sp>
        <p:nvSpPr>
          <p:cNvPr id="12" name="Shape 477"/>
          <p:cNvSpPr>
            <a:spLocks noGrp="1"/>
          </p:cNvSpPr>
          <p:nvPr>
            <p:ph type="body" idx="4294967295"/>
          </p:nvPr>
        </p:nvSpPr>
        <p:spPr>
          <a:xfrm>
            <a:off x="4879674" y="2710416"/>
            <a:ext cx="3339899" cy="15213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85000" lnSpcReduction="20000"/>
          </a:bodyPr>
          <a:lstStyle/>
          <a:p>
            <a:r>
              <a:rPr lang="es-ES" sz="1500" dirty="0"/>
              <a:t>- ¿Qué es </a:t>
            </a:r>
            <a:r>
              <a:rPr lang="es-ES" sz="1500" dirty="0" err="1"/>
              <a:t>Joomla</a:t>
            </a:r>
            <a:r>
              <a:rPr lang="es-ES" sz="1500" dirty="0"/>
              <a:t>?</a:t>
            </a:r>
          </a:p>
          <a:p>
            <a:r>
              <a:rPr lang="es-ES" sz="1500" dirty="0"/>
              <a:t>- Gestión de </a:t>
            </a:r>
            <a:r>
              <a:rPr lang="es-ES" sz="1500" dirty="0" err="1"/>
              <a:t>websites</a:t>
            </a:r>
            <a:r>
              <a:rPr lang="es-ES" sz="1500" dirty="0"/>
              <a:t> </a:t>
            </a:r>
            <a:r>
              <a:rPr lang="es-ES" sz="1500" dirty="0" err="1"/>
              <a:t>Joomla</a:t>
            </a:r>
            <a:r>
              <a:rPr lang="es-ES" sz="1500" dirty="0"/>
              <a:t> (hosting, instalación, plantillas, tutoriales, </a:t>
            </a:r>
            <a:r>
              <a:rPr lang="is-IS" sz="1500" dirty="0"/>
              <a:t>…</a:t>
            </a:r>
            <a:r>
              <a:rPr lang="es-ES" sz="1500" dirty="0"/>
              <a:t>)</a:t>
            </a:r>
          </a:p>
          <a:p>
            <a:r>
              <a:rPr lang="es-ES" sz="1500" dirty="0"/>
              <a:t>- Colaboradores de </a:t>
            </a:r>
            <a:r>
              <a:rPr lang="es-ES" sz="1500" dirty="0" err="1"/>
              <a:t>Joomla</a:t>
            </a:r>
            <a:endParaRPr lang="es-ES" sz="1500" dirty="0"/>
          </a:p>
          <a:p>
            <a:r>
              <a:rPr lang="es-ES" sz="1500" dirty="0"/>
              <a:t>- Eventos sobre </a:t>
            </a:r>
            <a:r>
              <a:rPr lang="es-ES" sz="1500" dirty="0" err="1"/>
              <a:t>Joomla</a:t>
            </a:r>
            <a:r>
              <a:rPr lang="es-ES" sz="1500" dirty="0"/>
              <a:t>.</a:t>
            </a:r>
          </a:p>
          <a:p>
            <a:r>
              <a:rPr lang="es-ES" sz="1500" dirty="0"/>
              <a:t>- FAQ sobre </a:t>
            </a:r>
            <a:r>
              <a:rPr lang="es-ES" sz="1500" dirty="0" err="1"/>
              <a:t>Joomla</a:t>
            </a:r>
            <a:r>
              <a:rPr lang="es-ES" sz="1500" dirty="0"/>
              <a:t> .</a:t>
            </a:r>
          </a:p>
          <a:p>
            <a:endParaRPr lang="es-ES" sz="1500" dirty="0"/>
          </a:p>
          <a:p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7491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xfrm>
            <a:off x="1047750" y="357679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2.3 FUENTES DE INFORMACIÓN SOBRE JOOMLA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0" y="1377638"/>
            <a:ext cx="3924300" cy="850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50" y="1205263"/>
            <a:ext cx="4207174" cy="16123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9" y="3038844"/>
            <a:ext cx="3760314" cy="9132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50" y="3038844"/>
            <a:ext cx="4440570" cy="10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9546" y="207819"/>
            <a:ext cx="6422430" cy="391653"/>
          </a:xfrm>
        </p:spPr>
        <p:txBody>
          <a:bodyPr>
            <a:noAutofit/>
          </a:bodyPr>
          <a:lstStyle/>
          <a:p>
            <a:r>
              <a:rPr lang="es-ES" sz="1600" dirty="0"/>
              <a:t>3. FUENTES DE INFORMACIÓN: CURSOS NO GRATUITOS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660213" y="638737"/>
            <a:ext cx="7352332" cy="480281"/>
          </a:xfrm>
        </p:spPr>
        <p:txBody>
          <a:bodyPr>
            <a:normAutofit fontScale="85000" lnSpcReduction="10000"/>
          </a:bodyPr>
          <a:lstStyle/>
          <a:p>
            <a:r>
              <a:rPr lang="es-ES" dirty="0">
                <a:solidFill>
                  <a:srgbClr val="00B0F0"/>
                </a:solidFill>
                <a:latin typeface="Oswald"/>
              </a:rPr>
              <a:t> </a:t>
            </a:r>
            <a:r>
              <a:rPr lang="es-ES" sz="1800" b="1" dirty="0">
                <a:solidFill>
                  <a:srgbClr val="00B0F0"/>
                </a:solidFill>
                <a:latin typeface="Oswald"/>
              </a:rPr>
              <a:t>3.1 CURSOS NO GRATUITOS SOBRE LA TECNOLOGÍA EN GENERAL: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55" y="1238828"/>
            <a:ext cx="2985673" cy="105871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21363" y="1238828"/>
            <a:ext cx="5264727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s-ES" dirty="0"/>
              <a:t>Postgrado en Sistemas de Gestión de Contenidos (CMS). Experto en </a:t>
            </a:r>
            <a:r>
              <a:rPr lang="es-ES" dirty="0" err="1"/>
              <a:t>Drupal</a:t>
            </a:r>
            <a:r>
              <a:rPr lang="es-ES" dirty="0"/>
              <a:t>, </a:t>
            </a:r>
            <a:r>
              <a:rPr lang="es-ES" dirty="0" err="1"/>
              <a:t>Worpress</a:t>
            </a:r>
            <a:r>
              <a:rPr lang="es-ES" dirty="0"/>
              <a:t> y </a:t>
            </a:r>
            <a:r>
              <a:rPr lang="es-ES" dirty="0" err="1"/>
              <a:t>Joomla</a:t>
            </a:r>
            <a:r>
              <a:rPr lang="es-ES_tradnl" dirty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kumimoji="0" lang="es-ES_trad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Curso online de 600 horas</a:t>
            </a:r>
          </a:p>
          <a:p>
            <a:pPr marL="285750" indent="-285750">
              <a:buFont typeface="Wingdings" charset="2"/>
              <a:buChar char="v"/>
            </a:pPr>
            <a:r>
              <a:rPr lang="es-ES_tradnl" dirty="0"/>
              <a:t>Precio: 420€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officeArt object" descr="Macintosh HD:Users:Laura:Desktop:curso1 cms.png"/>
          <p:cNvGrpSpPr/>
          <p:nvPr/>
        </p:nvGrpSpPr>
        <p:grpSpPr>
          <a:xfrm>
            <a:off x="0" y="2297546"/>
            <a:ext cx="5396230" cy="2209800"/>
            <a:chOff x="-1" y="0"/>
            <a:chExt cx="5396231" cy="2209799"/>
          </a:xfrm>
        </p:grpSpPr>
        <p:pic>
          <p:nvPicPr>
            <p:cNvPr id="11" name="image32.png" descr="Macintosh HD:Users:Laura:Desktop:curso1 cm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8926" y="188927"/>
              <a:ext cx="5018378" cy="1995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33.png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b="8262"/>
            <a:stretch/>
          </p:blipFill>
          <p:spPr>
            <a:xfrm>
              <a:off x="-1" y="0"/>
              <a:ext cx="5396231" cy="2209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" name="officeArt object" descr="Macintosh HD:Users:Laura:Desktop:curso1 cms 2.png"/>
          <p:cNvGrpSpPr/>
          <p:nvPr/>
        </p:nvGrpSpPr>
        <p:grpSpPr>
          <a:xfrm>
            <a:off x="5396230" y="2486473"/>
            <a:ext cx="2578735" cy="1442720"/>
            <a:chOff x="0" y="101598"/>
            <a:chExt cx="2578735" cy="1442720"/>
          </a:xfrm>
        </p:grpSpPr>
        <p:pic>
          <p:nvPicPr>
            <p:cNvPr id="14" name="image34.png" descr="Macintosh HD:Users:Laura:Desktop:curso1 cms 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2172338" cy="1099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35.png"/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t="6579"/>
            <a:stretch/>
          </p:blipFill>
          <p:spPr>
            <a:xfrm>
              <a:off x="0" y="101598"/>
              <a:ext cx="2578735" cy="14427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5810307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23" y="838579"/>
            <a:ext cx="1447421" cy="144742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94315" y="878877"/>
            <a:ext cx="5264727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s-ES" dirty="0"/>
              <a:t>Gestión de Contenidos (CMS) y Configuración de Portales Web con Software Libre</a:t>
            </a:r>
            <a:endParaRPr kumimoji="0" lang="es-ES_tradnl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Wingdings" charset="2"/>
              <a:buChar char="v"/>
            </a:pPr>
            <a:r>
              <a:rPr kumimoji="0" lang="es-ES_trad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Curso online de 150 horas</a:t>
            </a:r>
          </a:p>
          <a:p>
            <a:pPr marL="285750" indent="-285750">
              <a:buFont typeface="Wingdings" charset="2"/>
              <a:buChar char="v"/>
            </a:pPr>
            <a:r>
              <a:rPr lang="es-ES_tradnl" dirty="0"/>
              <a:t>Precio: 300€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Marcador de texto 2"/>
          <p:cNvSpPr>
            <a:spLocks noGrp="1"/>
          </p:cNvSpPr>
          <p:nvPr>
            <p:ph type="body" sz="half" idx="1"/>
          </p:nvPr>
        </p:nvSpPr>
        <p:spPr>
          <a:xfrm>
            <a:off x="311573" y="398596"/>
            <a:ext cx="7352332" cy="480281"/>
          </a:xfrm>
        </p:spPr>
        <p:txBody>
          <a:bodyPr>
            <a:normAutofit fontScale="85000" lnSpcReduction="10000"/>
          </a:bodyPr>
          <a:lstStyle/>
          <a:p>
            <a:r>
              <a:rPr lang="es-ES" dirty="0">
                <a:solidFill>
                  <a:srgbClr val="00B0F0"/>
                </a:solidFill>
                <a:latin typeface="Oswald"/>
              </a:rPr>
              <a:t> </a:t>
            </a:r>
            <a:r>
              <a:rPr lang="es-ES" sz="1800" b="1" dirty="0">
                <a:solidFill>
                  <a:srgbClr val="00B0F0"/>
                </a:solidFill>
                <a:latin typeface="Oswald"/>
              </a:rPr>
              <a:t>3.1 CURSOS NO GRATUITOS SOBRE LA TECNOLOGÍA EN GENERAL:</a:t>
            </a:r>
          </a:p>
        </p:txBody>
      </p:sp>
      <p:grpSp>
        <p:nvGrpSpPr>
          <p:cNvPr id="10" name="officeArt object" descr="Macintosh HD:Users:Laura:Dropbox:UAH:GSI:DTE:TG1:Cpaturas:curso2 cms.png"/>
          <p:cNvGrpSpPr/>
          <p:nvPr/>
        </p:nvGrpSpPr>
        <p:grpSpPr>
          <a:xfrm>
            <a:off x="2386548" y="2011022"/>
            <a:ext cx="5396230" cy="2857500"/>
            <a:chOff x="-1" y="165100"/>
            <a:chExt cx="5396229" cy="2857499"/>
          </a:xfrm>
        </p:grpSpPr>
        <p:pic>
          <p:nvPicPr>
            <p:cNvPr id="11" name="image36.png" descr="Macintosh HD:Users:Laura:Dropbox:UAH:GSI:DTE:TG1:Cpaturas:curso2 cm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8926" y="188927"/>
              <a:ext cx="5018378" cy="2774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37.png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t="5179" b="5192"/>
            <a:stretch/>
          </p:blipFill>
          <p:spPr>
            <a:xfrm>
              <a:off x="-1" y="165100"/>
              <a:ext cx="5396229" cy="2857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9696959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/>
          </p:cNvSpPr>
          <p:nvPr>
            <p:ph type="title" idx="4294967295"/>
          </p:nvPr>
        </p:nvSpPr>
        <p:spPr>
          <a:xfrm>
            <a:off x="685800" y="2492097"/>
            <a:ext cx="7772400" cy="1159800"/>
          </a:xfrm>
          <a:prstGeom prst="rect">
            <a:avLst/>
          </a:prstGeom>
        </p:spPr>
        <p:txBody>
          <a:bodyPr>
            <a:normAutofit/>
          </a:bodyPr>
          <a:lstStyle>
            <a:lvl1pPr defTabSz="640079">
              <a:defRPr sz="6300"/>
            </a:lvl1pPr>
          </a:lstStyle>
          <a:p>
            <a:r>
              <a:rPr lang="es-ES" dirty="0"/>
              <a:t>UDEMY</a:t>
            </a:r>
            <a:endParaRPr dirty="0"/>
          </a:p>
        </p:txBody>
      </p:sp>
      <p:sp>
        <p:nvSpPr>
          <p:cNvPr id="463" name="Shape 463"/>
          <p:cNvSpPr>
            <a:spLocks noGrp="1"/>
          </p:cNvSpPr>
          <p:nvPr>
            <p:ph type="body" sz="quarter" idx="4294967295"/>
          </p:nvPr>
        </p:nvSpPr>
        <p:spPr>
          <a:xfrm>
            <a:off x="2169599" y="3465172"/>
            <a:ext cx="4804802" cy="7848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buSzTx/>
              <a:buNone/>
              <a:defRPr sz="1800"/>
            </a:lvl1pPr>
          </a:lstStyle>
          <a:p>
            <a:r>
              <a:rPr lang="es-ES" dirty="0"/>
              <a:t>Aprendizaje de calidad on-line y apto para todos los públicos</a:t>
            </a:r>
            <a:endParaRPr dirty="0"/>
          </a:p>
        </p:txBody>
      </p:sp>
      <p:pic>
        <p:nvPicPr>
          <p:cNvPr id="1026" name="Picture 2" descr="https://pbs.twimg.com/profile_images/464071461120929793/SPv2HS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258" y="630612"/>
            <a:ext cx="1861484" cy="186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59"/>
          <p:cNvSpPr txBox="1">
            <a:spLocks/>
          </p:cNvSpPr>
          <p:nvPr/>
        </p:nvSpPr>
        <p:spPr>
          <a:xfrm>
            <a:off x="946150" y="171281"/>
            <a:ext cx="6996601" cy="715801"/>
          </a:xfrm>
          <a:prstGeom prst="rect">
            <a:avLst/>
          </a:prstGeom>
        </p:spPr>
        <p:txBody>
          <a:bodyPr/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cap="none" spc="0" baseline="0">
                <a:ln>
                  <a:noFill/>
                </a:ln>
                <a:solidFill>
                  <a:srgbClr val="00CEF6"/>
                </a:solidFill>
                <a:uFillTx/>
                <a:latin typeface="Oswald"/>
                <a:ea typeface="Oswald"/>
                <a:cs typeface="Oswald"/>
                <a:sym typeface="Oswald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cap="none" spc="0" baseline="0">
                <a:ln>
                  <a:noFill/>
                </a:ln>
                <a:solidFill>
                  <a:srgbClr val="00CEF6"/>
                </a:solidFill>
                <a:uFillTx/>
                <a:latin typeface="Oswald"/>
                <a:ea typeface="Oswald"/>
                <a:cs typeface="Oswald"/>
                <a:sym typeface="Oswald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cap="none" spc="0" baseline="0">
                <a:ln>
                  <a:noFill/>
                </a:ln>
                <a:solidFill>
                  <a:srgbClr val="00CEF6"/>
                </a:solidFill>
                <a:uFillTx/>
                <a:latin typeface="Oswald"/>
                <a:ea typeface="Oswald"/>
                <a:cs typeface="Oswald"/>
                <a:sym typeface="Oswald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cap="none" spc="0" baseline="0">
                <a:ln>
                  <a:noFill/>
                </a:ln>
                <a:solidFill>
                  <a:srgbClr val="00CEF6"/>
                </a:solidFill>
                <a:uFillTx/>
                <a:latin typeface="Oswald"/>
                <a:ea typeface="Oswald"/>
                <a:cs typeface="Oswald"/>
                <a:sym typeface="Oswald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cap="none" spc="0" baseline="0">
                <a:ln>
                  <a:noFill/>
                </a:ln>
                <a:solidFill>
                  <a:srgbClr val="00CEF6"/>
                </a:solidFill>
                <a:uFillTx/>
                <a:latin typeface="Oswald"/>
                <a:ea typeface="Oswald"/>
                <a:cs typeface="Oswald"/>
                <a:sym typeface="Oswald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cap="none" spc="0" baseline="0">
                <a:ln>
                  <a:noFill/>
                </a:ln>
                <a:solidFill>
                  <a:srgbClr val="00CEF6"/>
                </a:solidFill>
                <a:uFillTx/>
                <a:latin typeface="Oswald"/>
                <a:ea typeface="Oswald"/>
                <a:cs typeface="Oswald"/>
                <a:sym typeface="Oswald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cap="none" spc="0" baseline="0">
                <a:ln>
                  <a:noFill/>
                </a:ln>
                <a:solidFill>
                  <a:srgbClr val="00CEF6"/>
                </a:solidFill>
                <a:uFillTx/>
                <a:latin typeface="Oswald"/>
                <a:ea typeface="Oswald"/>
                <a:cs typeface="Oswald"/>
                <a:sym typeface="Oswald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cap="none" spc="0" baseline="0">
                <a:ln>
                  <a:noFill/>
                </a:ln>
                <a:solidFill>
                  <a:srgbClr val="00CEF6"/>
                </a:solidFill>
                <a:uFillTx/>
                <a:latin typeface="Oswald"/>
                <a:ea typeface="Oswald"/>
                <a:cs typeface="Oswald"/>
                <a:sym typeface="Oswald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cap="none" spc="0" baseline="0">
                <a:ln>
                  <a:noFill/>
                </a:ln>
                <a:solidFill>
                  <a:srgbClr val="00CEF6"/>
                </a:solidFill>
                <a:uFillTx/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>
                <a:solidFill>
                  <a:srgbClr val="00B0F0"/>
                </a:solidFill>
              </a:rPr>
              <a:t>3.2.1 CURSOS NO GRATUITOS DE WORDPRESS </a:t>
            </a:r>
          </a:p>
        </p:txBody>
      </p:sp>
    </p:spTree>
    <p:extLst>
      <p:ext uri="{BB962C8B-B14F-4D97-AF65-F5344CB8AC3E}">
        <p14:creationId xmlns:p14="http://schemas.microsoft.com/office/powerpoint/2010/main" val="2430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ES" dirty="0"/>
              <a:t>APRENDE WORDPRESS SIN CONOCIMIENTOS PREVIOS Y GANA DINERO</a:t>
            </a:r>
            <a:endParaRPr dirty="0"/>
          </a:p>
        </p:txBody>
      </p:sp>
      <p:sp>
        <p:nvSpPr>
          <p:cNvPr id="477" name="Shape 477"/>
          <p:cNvSpPr>
            <a:spLocks noGrp="1"/>
          </p:cNvSpPr>
          <p:nvPr>
            <p:ph type="body" idx="13"/>
          </p:nvPr>
        </p:nvSpPr>
        <p:spPr>
          <a:xfrm>
            <a:off x="5371809" y="1573057"/>
            <a:ext cx="3339899" cy="26657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pPr>
              <a:spcBef>
                <a:spcPts val="0"/>
              </a:spcBef>
              <a:buSzTx/>
              <a:buNone/>
              <a:defRPr sz="1800" b="1"/>
            </a:pPr>
            <a:r>
              <a:rPr lang="es-ES" dirty="0"/>
              <a:t>CONTENIDO</a:t>
            </a:r>
            <a:endParaRPr dirty="0"/>
          </a:p>
          <a:p>
            <a:r>
              <a:rPr lang="es-ES" sz="1700" dirty="0"/>
              <a:t>-Primeros pasos</a:t>
            </a:r>
          </a:p>
          <a:p>
            <a:r>
              <a:rPr lang="es-ES" sz="1700" dirty="0"/>
              <a:t>-Creación de contenido</a:t>
            </a:r>
          </a:p>
          <a:p>
            <a:r>
              <a:rPr lang="es-ES" sz="1700" dirty="0"/>
              <a:t>-Configuración de </a:t>
            </a:r>
            <a:r>
              <a:rPr lang="es-ES" sz="1700" dirty="0" err="1"/>
              <a:t>WordPress</a:t>
            </a:r>
            <a:endParaRPr lang="es-ES" sz="1700" dirty="0"/>
          </a:p>
          <a:p>
            <a:r>
              <a:rPr lang="es-ES" sz="1700" dirty="0"/>
              <a:t>-</a:t>
            </a:r>
            <a:r>
              <a:rPr lang="es-ES" sz="1700" dirty="0" err="1"/>
              <a:t>Plugins</a:t>
            </a:r>
            <a:endParaRPr lang="es-ES" sz="1700" dirty="0"/>
          </a:p>
          <a:p>
            <a:r>
              <a:rPr lang="es-ES" sz="1700" dirty="0"/>
              <a:t>-Seguridad</a:t>
            </a:r>
          </a:p>
          <a:p>
            <a:r>
              <a:rPr lang="es-ES" sz="1700" dirty="0"/>
              <a:t>-</a:t>
            </a:r>
            <a:r>
              <a:rPr lang="es-ES" sz="1700" dirty="0" err="1"/>
              <a:t>WooComerce</a:t>
            </a:r>
            <a:endParaRPr lang="es-ES" sz="1700" dirty="0"/>
          </a:p>
        </p:txBody>
      </p:sp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238481"/>
            <a:ext cx="2766060" cy="300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9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ES" dirty="0"/>
              <a:t>SEO FOR WORDPRESS [EXPERT]: STEP BY STEP SEO BLUEPRINT</a:t>
            </a:r>
            <a:endParaRPr dirty="0"/>
          </a:p>
        </p:txBody>
      </p:sp>
      <p:sp>
        <p:nvSpPr>
          <p:cNvPr id="477" name="Shape 477"/>
          <p:cNvSpPr>
            <a:spLocks noGrp="1"/>
          </p:cNvSpPr>
          <p:nvPr>
            <p:ph type="body" idx="13"/>
          </p:nvPr>
        </p:nvSpPr>
        <p:spPr>
          <a:xfrm>
            <a:off x="5371809" y="1573057"/>
            <a:ext cx="3339899" cy="26657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pPr>
              <a:spcBef>
                <a:spcPts val="0"/>
              </a:spcBef>
              <a:buSzTx/>
              <a:buNone/>
              <a:defRPr sz="1800" b="1"/>
            </a:pPr>
            <a:r>
              <a:rPr lang="es-ES" dirty="0"/>
              <a:t>CONTENIDO</a:t>
            </a:r>
            <a:endParaRPr dirty="0"/>
          </a:p>
          <a:p>
            <a:r>
              <a:rPr lang="es-ES" sz="1700" dirty="0" err="1"/>
              <a:t>How</a:t>
            </a:r>
            <a:r>
              <a:rPr lang="es-ES" sz="1700" dirty="0"/>
              <a:t> To </a:t>
            </a:r>
            <a:r>
              <a:rPr lang="es-ES" sz="1700" dirty="0" err="1"/>
              <a:t>Get</a:t>
            </a:r>
            <a:r>
              <a:rPr lang="es-ES" sz="1700" dirty="0"/>
              <a:t> </a:t>
            </a:r>
            <a:r>
              <a:rPr lang="es-ES" sz="1700" dirty="0" err="1"/>
              <a:t>Backlinks</a:t>
            </a:r>
            <a:r>
              <a:rPr lang="es-ES" sz="1700" dirty="0"/>
              <a:t> </a:t>
            </a:r>
            <a:r>
              <a:rPr lang="es-ES" sz="1700" dirty="0" err="1"/>
              <a:t>Using</a:t>
            </a:r>
            <a:r>
              <a:rPr lang="es-ES" sz="1700" dirty="0"/>
              <a:t> RSS </a:t>
            </a:r>
            <a:r>
              <a:rPr lang="es-ES" sz="1700" dirty="0" err="1"/>
              <a:t>Feeds</a:t>
            </a:r>
            <a:r>
              <a:rPr lang="es-ES" sz="1700" dirty="0"/>
              <a:t> </a:t>
            </a:r>
          </a:p>
          <a:p>
            <a:r>
              <a:rPr lang="es-ES" sz="1700" dirty="0" err="1"/>
              <a:t>Piggyback</a:t>
            </a:r>
            <a:r>
              <a:rPr lang="es-ES" sz="1700" dirty="0"/>
              <a:t> </a:t>
            </a:r>
            <a:r>
              <a:rPr lang="es-ES" sz="1700" dirty="0" err="1"/>
              <a:t>Method</a:t>
            </a:r>
            <a:endParaRPr lang="es-ES" sz="1700" dirty="0"/>
          </a:p>
          <a:p>
            <a:r>
              <a:rPr lang="es-ES" sz="1700" dirty="0" err="1"/>
              <a:t>Tiered</a:t>
            </a:r>
            <a:r>
              <a:rPr lang="es-ES" sz="1700" dirty="0"/>
              <a:t> </a:t>
            </a:r>
            <a:r>
              <a:rPr lang="es-ES" sz="1700" dirty="0" err="1"/>
              <a:t>Backlinks</a:t>
            </a:r>
            <a:endParaRPr lang="es-ES" sz="1700" dirty="0"/>
          </a:p>
          <a:p>
            <a:r>
              <a:rPr lang="es-ES" sz="1700" dirty="0" err="1"/>
              <a:t>Backlink</a:t>
            </a:r>
            <a:r>
              <a:rPr lang="es-ES" sz="1700" dirty="0"/>
              <a:t> </a:t>
            </a:r>
            <a:r>
              <a:rPr lang="es-ES" sz="1700" dirty="0" err="1"/>
              <a:t>Indexing</a:t>
            </a:r>
            <a:endParaRPr lang="es-ES" sz="1700" dirty="0"/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257531"/>
            <a:ext cx="2890520" cy="2981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60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xfrm>
            <a:off x="781050" y="113424"/>
            <a:ext cx="6996601" cy="7158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rPr dirty="0">
                <a:solidFill>
                  <a:srgbClr val="00B0F0"/>
                </a:solidFill>
              </a:rPr>
              <a:t>ÍNDICE:</a:t>
            </a:r>
          </a:p>
        </p:txBody>
      </p:sp>
      <p:sp>
        <p:nvSpPr>
          <p:cNvPr id="448" name="Shape 448"/>
          <p:cNvSpPr/>
          <p:nvPr/>
        </p:nvSpPr>
        <p:spPr>
          <a:xfrm>
            <a:off x="784950" y="781050"/>
            <a:ext cx="7522200" cy="401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160421" indent="-160421">
              <a:spcBef>
                <a:spcPts val="600"/>
              </a:spcBef>
              <a:buSzPct val="100000"/>
              <a:buAutoNum type="arabicPeriod"/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Descripción del tipo de tecnología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160421" indent="-160421">
              <a:spcBef>
                <a:spcPts val="600"/>
              </a:spcBef>
              <a:buSzPct val="100000"/>
              <a:buAutoNum type="arabicPeriod" startAt="2"/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Fuentes de información: documentos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3. Fuentes de información: </a:t>
            </a:r>
            <a:r>
              <a:rPr b="1"/>
              <a:t>cursos no gratuitos</a:t>
            </a:r>
            <a:r>
              <a:t> </a:t>
            </a:r>
          </a:p>
          <a:p>
            <a:pPr lvl="2" indent="457200"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4. Fuentes de información: </a:t>
            </a:r>
            <a:r>
              <a:rPr b="1"/>
              <a:t>cursos gratuitos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b="1"/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5. Ayudas para estudiar las tecnologías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6. Recursos para implementar las tecnologías</a:t>
            </a:r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>
              <a:spcBef>
                <a:spcPts val="600"/>
              </a:spcBef>
              <a:defRPr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7. Conclusiones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4485" y="354206"/>
            <a:ext cx="6996601" cy="715801"/>
          </a:xfrm>
        </p:spPr>
        <p:txBody>
          <a:bodyPr>
            <a:normAutofit/>
          </a:bodyPr>
          <a:lstStyle/>
          <a:p>
            <a:pPr lvl="0" hangingPunct="0"/>
            <a:r>
              <a:rPr lang="pt-BR" dirty="0" smtClean="0">
                <a:solidFill>
                  <a:srgbClr val="00B0F0"/>
                </a:solidFill>
                <a:cs typeface="Arial"/>
                <a:sym typeface="Arial"/>
              </a:rPr>
              <a:t>3.3. </a:t>
            </a:r>
            <a:r>
              <a:rPr lang="pt-BR" dirty="0">
                <a:solidFill>
                  <a:srgbClr val="00B0F0"/>
                </a:solidFill>
                <a:cs typeface="Arial"/>
                <a:sym typeface="Arial"/>
              </a:rPr>
              <a:t>CURSOS NO GRATUITOS </a:t>
            </a:r>
            <a:r>
              <a:rPr lang="pt-BR" dirty="0" smtClean="0">
                <a:solidFill>
                  <a:srgbClr val="00B0F0"/>
                </a:solidFill>
                <a:cs typeface="Arial"/>
                <a:sym typeface="Arial"/>
              </a:rPr>
              <a:t>DE JOOMLA </a:t>
            </a:r>
            <a:endParaRPr lang="pt-BR" dirty="0">
              <a:solidFill>
                <a:srgbClr val="00B0F0"/>
              </a:solidFill>
              <a:cs typeface="Arial"/>
              <a:sym typeface="Arial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3"/>
          </p:nvPr>
        </p:nvSpPr>
        <p:spPr>
          <a:xfrm>
            <a:off x="4672562" y="1070007"/>
            <a:ext cx="4163528" cy="3352703"/>
          </a:xfrm>
        </p:spPr>
        <p:txBody>
          <a:bodyPr>
            <a:normAutofit fontScale="92500" lnSpcReduction="10000"/>
          </a:bodyPr>
          <a:lstStyle/>
          <a:p>
            <a:r>
              <a:rPr lang="es-ES" sz="1500" b="1" dirty="0" smtClean="0"/>
              <a:t>De nivel básico: </a:t>
            </a:r>
            <a:r>
              <a:rPr lang="es-ES" sz="1500" dirty="0" smtClean="0"/>
              <a:t>(99€ + IVA)</a:t>
            </a:r>
          </a:p>
          <a:p>
            <a:r>
              <a:rPr lang="es-ES" sz="1500" dirty="0" smtClean="0"/>
              <a:t>Cupón 25% </a:t>
            </a:r>
            <a:r>
              <a:rPr lang="es-ES" sz="1500" dirty="0" err="1" smtClean="0"/>
              <a:t>dto</a:t>
            </a:r>
            <a:r>
              <a:rPr lang="es-ES" sz="1500" dirty="0" smtClean="0"/>
              <a:t> montar </a:t>
            </a:r>
            <a:r>
              <a:rPr lang="es-ES" sz="1500" dirty="0" err="1" smtClean="0"/>
              <a:t>Joomla</a:t>
            </a:r>
            <a:endParaRPr lang="es-ES" sz="1500" dirty="0" smtClean="0"/>
          </a:p>
          <a:p>
            <a:r>
              <a:rPr lang="es-ES" sz="1500" dirty="0" smtClean="0"/>
              <a:t> 2 e-</a:t>
            </a:r>
            <a:r>
              <a:rPr lang="es-ES" sz="1500" dirty="0" err="1" smtClean="0"/>
              <a:t>books</a:t>
            </a:r>
            <a:r>
              <a:rPr lang="es-ES" sz="1500" dirty="0" smtClean="0"/>
              <a:t> </a:t>
            </a:r>
            <a:r>
              <a:rPr lang="es-ES" sz="1500" dirty="0" err="1" smtClean="0"/>
              <a:t>Joomla</a:t>
            </a:r>
            <a:r>
              <a:rPr lang="es-ES" sz="1500" dirty="0" smtClean="0"/>
              <a:t> 1.6.x y </a:t>
            </a:r>
            <a:r>
              <a:rPr lang="es-ES" sz="1500" dirty="0" err="1" smtClean="0"/>
              <a:t>Joomla</a:t>
            </a:r>
            <a:r>
              <a:rPr lang="es-ES" sz="1500" dirty="0" smtClean="0"/>
              <a:t> 1.5.x en          español </a:t>
            </a:r>
          </a:p>
          <a:p>
            <a:r>
              <a:rPr lang="es-ES" sz="1500" dirty="0" smtClean="0"/>
              <a:t> Modo presencial u on-line</a:t>
            </a:r>
          </a:p>
          <a:p>
            <a:r>
              <a:rPr lang="es-ES" sz="1500" dirty="0" smtClean="0"/>
              <a:t>Duración: 10 horas</a:t>
            </a:r>
          </a:p>
          <a:p>
            <a:endParaRPr lang="es-ES" sz="1500" dirty="0" smtClean="0"/>
          </a:p>
          <a:p>
            <a:endParaRPr lang="es-ES" sz="1500" dirty="0" smtClean="0"/>
          </a:p>
          <a:p>
            <a:r>
              <a:rPr lang="es-ES" sz="1500" dirty="0" smtClean="0"/>
              <a:t> </a:t>
            </a:r>
            <a:r>
              <a:rPr lang="es-ES" sz="1500" b="1" dirty="0" smtClean="0"/>
              <a:t>Avanzado: </a:t>
            </a:r>
            <a:r>
              <a:rPr lang="es-ES" sz="1500" dirty="0" smtClean="0"/>
              <a:t>(125€ + IVA)</a:t>
            </a:r>
          </a:p>
          <a:p>
            <a:r>
              <a:rPr lang="es-ES" sz="1500" dirty="0" smtClean="0"/>
              <a:t>10% dto. ex-alumnos</a:t>
            </a:r>
          </a:p>
          <a:p>
            <a:r>
              <a:rPr lang="es-ES" sz="1500" dirty="0" smtClean="0"/>
              <a:t>Duración: 8h, sábados: presencial</a:t>
            </a:r>
          </a:p>
          <a:p>
            <a:r>
              <a:rPr lang="es-ES" sz="1500" dirty="0" smtClean="0"/>
              <a:t>Grupos: 5-12 alumnos</a:t>
            </a:r>
          </a:p>
          <a:p>
            <a:endParaRPr lang="es-ES" sz="1600" dirty="0" smtClean="0"/>
          </a:p>
          <a:p>
            <a:endParaRPr lang="es-ES" sz="1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9" y="2267339"/>
            <a:ext cx="3429878" cy="12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289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4485" y="354206"/>
            <a:ext cx="6996601" cy="715801"/>
          </a:xfrm>
        </p:spPr>
        <p:txBody>
          <a:bodyPr>
            <a:normAutofit/>
          </a:bodyPr>
          <a:lstStyle/>
          <a:p>
            <a:pPr lvl="0" hangingPunct="0"/>
            <a:r>
              <a:rPr lang="pt-BR" dirty="0" smtClean="0">
                <a:solidFill>
                  <a:srgbClr val="00B0F0"/>
                </a:solidFill>
                <a:cs typeface="Arial"/>
                <a:sym typeface="Arial"/>
              </a:rPr>
              <a:t>3.3. </a:t>
            </a:r>
            <a:r>
              <a:rPr lang="pt-BR" dirty="0">
                <a:solidFill>
                  <a:srgbClr val="00B0F0"/>
                </a:solidFill>
                <a:cs typeface="Arial"/>
                <a:sym typeface="Arial"/>
              </a:rPr>
              <a:t>CURSOS NO GRATUITOS </a:t>
            </a:r>
            <a:r>
              <a:rPr lang="pt-BR" dirty="0" smtClean="0">
                <a:solidFill>
                  <a:srgbClr val="00B0F0"/>
                </a:solidFill>
                <a:cs typeface="Arial"/>
                <a:sym typeface="Arial"/>
              </a:rPr>
              <a:t>DE JOOMLA </a:t>
            </a:r>
            <a:endParaRPr lang="pt-BR" dirty="0">
              <a:solidFill>
                <a:srgbClr val="00B0F0"/>
              </a:solidFill>
              <a:cs typeface="Arial"/>
              <a:sym typeface="Arial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3"/>
          </p:nvPr>
        </p:nvSpPr>
        <p:spPr>
          <a:xfrm>
            <a:off x="4672562" y="1070007"/>
            <a:ext cx="4163528" cy="3352703"/>
          </a:xfrm>
        </p:spPr>
        <p:txBody>
          <a:bodyPr>
            <a:normAutofit/>
          </a:bodyPr>
          <a:lstStyle/>
          <a:p>
            <a:pPr>
              <a:buNone/>
            </a:pPr>
            <a:endParaRPr lang="es-ES" sz="1500" dirty="0" smtClean="0"/>
          </a:p>
          <a:p>
            <a:r>
              <a:rPr lang="es-ES" sz="1500" b="1" dirty="0" smtClean="0"/>
              <a:t> Curso Avanzado:</a:t>
            </a:r>
            <a:r>
              <a:rPr lang="es-ES" sz="1500" dirty="0" smtClean="0"/>
              <a:t> 200€ + IVA</a:t>
            </a:r>
          </a:p>
          <a:p>
            <a:r>
              <a:rPr lang="es-ES" sz="1500" dirty="0"/>
              <a:t> </a:t>
            </a:r>
            <a:r>
              <a:rPr lang="es-ES" sz="1500" dirty="0" smtClean="0"/>
              <a:t>Duración: 8 horas</a:t>
            </a:r>
          </a:p>
          <a:p>
            <a:r>
              <a:rPr lang="es-ES" sz="1500" dirty="0" smtClean="0"/>
              <a:t>Modalidad Presencial</a:t>
            </a:r>
          </a:p>
          <a:p>
            <a:endParaRPr lang="es-ES" sz="1800" dirty="0" smtClean="0"/>
          </a:p>
          <a:p>
            <a:endParaRPr lang="es-ES" sz="1800" dirty="0" smtClean="0"/>
          </a:p>
          <a:p>
            <a:r>
              <a:rPr lang="es-ES" sz="1500" dirty="0" smtClean="0"/>
              <a:t>Curso Creación Web </a:t>
            </a:r>
            <a:r>
              <a:rPr lang="es-ES" sz="1500" dirty="0" err="1" smtClean="0"/>
              <a:t>Joomla</a:t>
            </a:r>
            <a:r>
              <a:rPr lang="es-ES" sz="1500" dirty="0" smtClean="0"/>
              <a:t>: 29€</a:t>
            </a:r>
          </a:p>
          <a:p>
            <a:r>
              <a:rPr lang="es-ES" sz="1500" dirty="0" smtClean="0"/>
              <a:t>Curso Intensivo + opción dominio (1 año): 49€</a:t>
            </a:r>
            <a:endParaRPr lang="es-ES" sz="15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8" y="1562391"/>
            <a:ext cx="4053277" cy="61912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98" y="2619757"/>
            <a:ext cx="2337416" cy="9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541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4485" y="354206"/>
            <a:ext cx="6996601" cy="715801"/>
          </a:xfrm>
        </p:spPr>
        <p:txBody>
          <a:bodyPr>
            <a:normAutofit/>
          </a:bodyPr>
          <a:lstStyle/>
          <a:p>
            <a:pPr lvl="0" hangingPunct="0"/>
            <a:r>
              <a:rPr lang="pt-BR" dirty="0" smtClean="0">
                <a:solidFill>
                  <a:srgbClr val="00B0F0"/>
                </a:solidFill>
                <a:cs typeface="Arial"/>
                <a:sym typeface="Arial"/>
              </a:rPr>
              <a:t>3.3. </a:t>
            </a:r>
            <a:r>
              <a:rPr lang="pt-BR" dirty="0">
                <a:solidFill>
                  <a:srgbClr val="00B0F0"/>
                </a:solidFill>
                <a:cs typeface="Arial"/>
                <a:sym typeface="Arial"/>
              </a:rPr>
              <a:t>CURSOS NO GRATUITOS </a:t>
            </a:r>
            <a:r>
              <a:rPr lang="pt-BR" dirty="0" smtClean="0">
                <a:solidFill>
                  <a:srgbClr val="00B0F0"/>
                </a:solidFill>
                <a:cs typeface="Arial"/>
                <a:sym typeface="Arial"/>
              </a:rPr>
              <a:t>DE JOOMLA </a:t>
            </a:r>
            <a:endParaRPr lang="pt-BR" dirty="0">
              <a:solidFill>
                <a:srgbClr val="00B0F0"/>
              </a:solidFill>
              <a:cs typeface="Arial"/>
              <a:sym typeface="Arial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3"/>
          </p:nvPr>
        </p:nvSpPr>
        <p:spPr>
          <a:xfrm>
            <a:off x="4672562" y="1070007"/>
            <a:ext cx="4163528" cy="3352703"/>
          </a:xfrm>
        </p:spPr>
        <p:txBody>
          <a:bodyPr>
            <a:normAutofit/>
          </a:bodyPr>
          <a:lstStyle/>
          <a:p>
            <a:pPr>
              <a:buNone/>
            </a:pPr>
            <a:endParaRPr lang="es-ES" sz="1500" dirty="0" smtClean="0"/>
          </a:p>
          <a:p>
            <a:r>
              <a:rPr lang="es-ES" sz="1500" b="1" dirty="0" smtClean="0"/>
              <a:t> Curso </a:t>
            </a:r>
            <a:r>
              <a:rPr lang="es-ES" sz="1500" b="1" dirty="0" err="1" smtClean="0"/>
              <a:t>Joomla</a:t>
            </a:r>
            <a:r>
              <a:rPr lang="es-ES" sz="1500" b="1" dirty="0" smtClean="0"/>
              <a:t> 2.5: </a:t>
            </a:r>
            <a:r>
              <a:rPr lang="es-ES" sz="1500" dirty="0" smtClean="0"/>
              <a:t>24€</a:t>
            </a:r>
          </a:p>
          <a:p>
            <a:r>
              <a:rPr lang="es-ES" sz="1500" dirty="0" smtClean="0"/>
              <a:t>Duración: 3 meses</a:t>
            </a:r>
          </a:p>
          <a:p>
            <a:r>
              <a:rPr lang="es-ES" sz="1500" dirty="0" smtClean="0"/>
              <a:t>Exámenes presenciales</a:t>
            </a:r>
          </a:p>
          <a:p>
            <a:r>
              <a:rPr lang="es-ES" sz="1500" dirty="0" smtClean="0"/>
              <a:t>Certificado por Ministerio de Educación</a:t>
            </a:r>
          </a:p>
          <a:p>
            <a:pPr>
              <a:buNone/>
            </a:pPr>
            <a:endParaRPr lang="es-ES" sz="1800" dirty="0" smtClean="0"/>
          </a:p>
          <a:p>
            <a:endParaRPr lang="es-ES" sz="1800" dirty="0" smtClean="0"/>
          </a:p>
          <a:p>
            <a:r>
              <a:rPr lang="es-ES" sz="1500" dirty="0" smtClean="0"/>
              <a:t>Curso a domicilio </a:t>
            </a:r>
            <a:r>
              <a:rPr lang="es-ES" sz="1500" dirty="0" err="1" smtClean="0"/>
              <a:t>Joomla</a:t>
            </a:r>
            <a:r>
              <a:rPr lang="es-ES" sz="1500" dirty="0" smtClean="0"/>
              <a:t> 3.3</a:t>
            </a:r>
          </a:p>
          <a:p>
            <a:r>
              <a:rPr lang="es-ES" sz="1500" dirty="0" smtClean="0"/>
              <a:t>Duración: 10 horas</a:t>
            </a:r>
          </a:p>
          <a:p>
            <a:r>
              <a:rPr lang="es-ES" sz="1500" dirty="0" smtClean="0"/>
              <a:t>Precio: 150€; 18€/1h.</a:t>
            </a:r>
          </a:p>
          <a:p>
            <a:endParaRPr lang="es-ES" sz="15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97" y="1465780"/>
            <a:ext cx="2076644" cy="94297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97" y="3144416"/>
            <a:ext cx="2704132" cy="9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233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4485" y="354206"/>
            <a:ext cx="6996601" cy="715801"/>
          </a:xfrm>
        </p:spPr>
        <p:txBody>
          <a:bodyPr>
            <a:normAutofit/>
          </a:bodyPr>
          <a:lstStyle/>
          <a:p>
            <a:pPr lvl="0" hangingPunct="0"/>
            <a:r>
              <a:rPr lang="pt-BR" dirty="0" smtClean="0">
                <a:solidFill>
                  <a:srgbClr val="00B0F0"/>
                </a:solidFill>
                <a:cs typeface="Arial"/>
                <a:sym typeface="Arial"/>
              </a:rPr>
              <a:t>3.3. </a:t>
            </a:r>
            <a:r>
              <a:rPr lang="pt-BR" dirty="0">
                <a:solidFill>
                  <a:srgbClr val="00B0F0"/>
                </a:solidFill>
                <a:cs typeface="Arial"/>
                <a:sym typeface="Arial"/>
              </a:rPr>
              <a:t>CURSOS NO GRATUITOS </a:t>
            </a:r>
            <a:r>
              <a:rPr lang="pt-BR" dirty="0" smtClean="0">
                <a:solidFill>
                  <a:srgbClr val="00B0F0"/>
                </a:solidFill>
                <a:cs typeface="Arial"/>
                <a:sym typeface="Arial"/>
              </a:rPr>
              <a:t>DE JOOMLA </a:t>
            </a:r>
            <a:endParaRPr lang="pt-BR" dirty="0">
              <a:solidFill>
                <a:srgbClr val="00B0F0"/>
              </a:solidFill>
              <a:cs typeface="Arial"/>
              <a:sym typeface="Arial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3"/>
          </p:nvPr>
        </p:nvSpPr>
        <p:spPr>
          <a:xfrm>
            <a:off x="4672562" y="1070007"/>
            <a:ext cx="4163528" cy="3352703"/>
          </a:xfrm>
        </p:spPr>
        <p:txBody>
          <a:bodyPr>
            <a:normAutofit/>
          </a:bodyPr>
          <a:lstStyle/>
          <a:p>
            <a:pPr>
              <a:buNone/>
            </a:pPr>
            <a:endParaRPr lang="es-ES" sz="1500" dirty="0" smtClean="0"/>
          </a:p>
          <a:p>
            <a:r>
              <a:rPr lang="es-ES" sz="1500" b="1" dirty="0" smtClean="0"/>
              <a:t> Curso iniciación </a:t>
            </a:r>
            <a:r>
              <a:rPr lang="es-ES" sz="1500" b="1" dirty="0" err="1" smtClean="0"/>
              <a:t>Joomla</a:t>
            </a:r>
            <a:r>
              <a:rPr lang="es-ES" sz="1500" b="1" dirty="0" smtClean="0"/>
              <a:t>: </a:t>
            </a:r>
            <a:r>
              <a:rPr lang="es-ES" sz="1500" dirty="0" smtClean="0"/>
              <a:t>125€; 1h./25€</a:t>
            </a:r>
          </a:p>
          <a:p>
            <a:r>
              <a:rPr lang="es-ES" sz="1500" dirty="0" smtClean="0"/>
              <a:t>Duración: 6 horas</a:t>
            </a:r>
          </a:p>
          <a:p>
            <a:r>
              <a:rPr lang="es-ES" sz="1500" dirty="0" smtClean="0"/>
              <a:t>Clases para temas concretos</a:t>
            </a:r>
          </a:p>
          <a:p>
            <a:pPr>
              <a:buNone/>
            </a:pPr>
            <a:endParaRPr lang="es-ES" sz="1800" dirty="0" smtClean="0"/>
          </a:p>
          <a:p>
            <a:r>
              <a:rPr lang="es-ES" sz="1500" b="1" dirty="0" smtClean="0"/>
              <a:t>Taller presencial </a:t>
            </a:r>
            <a:r>
              <a:rPr lang="es-ES" sz="1500" b="1" dirty="0" err="1" smtClean="0"/>
              <a:t>Joomla</a:t>
            </a:r>
            <a:endParaRPr lang="es-ES" sz="1500" b="1" dirty="0" smtClean="0"/>
          </a:p>
          <a:p>
            <a:r>
              <a:rPr lang="es-ES" sz="1500" dirty="0" smtClean="0"/>
              <a:t>Duración: 5 horas</a:t>
            </a:r>
          </a:p>
          <a:p>
            <a:r>
              <a:rPr lang="es-ES" sz="1500" dirty="0" smtClean="0"/>
              <a:t>Precio: 150€ </a:t>
            </a:r>
            <a:endParaRPr lang="es-ES" sz="1500" dirty="0"/>
          </a:p>
          <a:p>
            <a:r>
              <a:rPr lang="es-ES" sz="1500" dirty="0" smtClean="0"/>
              <a:t>50% dto. Si se inscribe antes de 04/06/16</a:t>
            </a:r>
          </a:p>
          <a:p>
            <a:endParaRPr lang="es-ES" sz="15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08" y="1762708"/>
            <a:ext cx="2647950" cy="6477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08" y="2976349"/>
            <a:ext cx="2657150" cy="7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9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7750" y="410190"/>
            <a:ext cx="6996601" cy="715801"/>
          </a:xfrm>
        </p:spPr>
        <p:txBody>
          <a:bodyPr/>
          <a:lstStyle/>
          <a:p>
            <a:r>
              <a:rPr lang="es-ES">
                <a:solidFill>
                  <a:srgbClr val="00B0F0"/>
                </a:solidFill>
              </a:rPr>
              <a:t>4. CURSOS GRATUITOS DE CMS</a:t>
            </a: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946" y="1432883"/>
            <a:ext cx="3722063" cy="18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797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136524"/>
            <a:ext cx="6996113" cy="557214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4.1 CURSOS GRATUITOS DE CMS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479055" y="4107647"/>
            <a:ext cx="2743200" cy="26160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/>
              </a:rPr>
              <a:t>www.cursocms.com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6" y="1231900"/>
            <a:ext cx="1314454" cy="14117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rcRect l="104" t="-574" r="32557" b="574"/>
          <a:stretch>
            <a:fillRect/>
          </a:stretch>
        </p:blipFill>
        <p:spPr>
          <a:xfrm>
            <a:off x="884260" y="687388"/>
            <a:ext cx="7033427" cy="5857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329" y="1231865"/>
            <a:ext cx="1375547" cy="30099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588" y="1231900"/>
            <a:ext cx="1547026" cy="13387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8564" y="1217558"/>
            <a:ext cx="1602970" cy="30360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467" y="1217558"/>
            <a:ext cx="13906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709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136524"/>
            <a:ext cx="6996113" cy="557214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4.1 CURSOS GRATUITOS DE CMS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5" y="814508"/>
            <a:ext cx="5293150" cy="6072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25" y="1592191"/>
            <a:ext cx="2743200" cy="6734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3" y="2487732"/>
            <a:ext cx="3587408" cy="23971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63" y="2908420"/>
            <a:ext cx="3366762" cy="19129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262049" y="3750469"/>
            <a:ext cx="2743200" cy="26160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7"/>
              </a:rPr>
              <a:t>http://cursowebonline.com/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258158" y="1950244"/>
            <a:ext cx="2743200" cy="52321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Open Sans"/>
                <a:sym typeface="Arial"/>
              </a:rPr>
              <a:t>50 páginas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Open Sans"/>
                <a:sym typeface="Arial"/>
              </a:rPr>
              <a:t>60 </a:t>
            </a: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Open Sans"/>
                <a:sym typeface="Arial"/>
              </a:rPr>
              <a:t>videotutoriales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97829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2000" y="136524"/>
            <a:ext cx="6996113" cy="557214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4.1 CURSOS GRATUITOS DE CMS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192956" y="3757612"/>
            <a:ext cx="4622857" cy="26160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/>
              </a:rPr>
              <a:t>http://cursos.cepcastilleja.org/mod/forum/discuss.php?d=11835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762000" y="1128712"/>
            <a:ext cx="2743200" cy="52321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Moodle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057275" y="1477963"/>
            <a:ext cx="2921824" cy="230830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/>
              </a:rPr>
              <a:t>http://www.adelat.org/media/docum/moodle/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057275" y="1706563"/>
            <a:ext cx="2843229" cy="230830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5"/>
              </a:rPr>
              <a:t>http://www.adelat.org/media/docum/moodle_18/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62000" y="2014538"/>
            <a:ext cx="1106997" cy="30797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Drupal</a:t>
            </a: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56902" y="2343150"/>
            <a:ext cx="2743200" cy="369330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6"/>
              </a:rPr>
              <a:t>http://vcecommerce.com/index.php?option=com_seyret&amp;task=videocatlist&amp;catid=28&amp;Itemid=2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4959676" y="1128712"/>
            <a:ext cx="1106997" cy="30777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Edu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2.0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186708" y="1413262"/>
            <a:ext cx="2743200" cy="40010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7"/>
              </a:rPr>
              <a:t>http://www.vidadigital.net/blog/2008/08/04/guas-sobre-edu-20/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952521" y="2028388"/>
            <a:ext cx="1106997" cy="30777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Joomla</a:t>
            </a: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5251450" y="2322513"/>
            <a:ext cx="3179044" cy="369330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7"/>
              </a:rPr>
              <a:t>http://blog.educastur.es/sofwarelibre/2008/04/19/curso-online-de-joomla-sesion-1-el-primer-vistazo-a-joomla/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251450" y="2693988"/>
            <a:ext cx="3064689" cy="508000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9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8"/>
              </a:rPr>
              <a:t>http://blog.educastur.es/sofwarelibre/2009/07/12/curso-online-de-joomla-15-lo-primero-instalar-un-buen-editor/</a:t>
            </a:r>
          </a:p>
        </p:txBody>
      </p:sp>
    </p:spTree>
    <p:extLst>
      <p:ext uri="{BB962C8B-B14F-4D97-AF65-F5344CB8AC3E}">
        <p14:creationId xmlns:p14="http://schemas.microsoft.com/office/powerpoint/2010/main" val="16766642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850" y="123762"/>
            <a:ext cx="6996601" cy="715801"/>
          </a:xfrm>
        </p:spPr>
        <p:txBody>
          <a:bodyPr/>
          <a:lstStyle/>
          <a:p>
            <a:r>
              <a:rPr lang="es-ES_tradnl" dirty="0">
                <a:solidFill>
                  <a:srgbClr val="00B0F0"/>
                </a:solidFill>
              </a:rPr>
              <a:t>4.2 CURSOS GRATUITOS DE WORDPRESS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1" y="967154"/>
            <a:ext cx="3458620" cy="914809"/>
          </a:xfrm>
          <a:prstGeom prst="rect">
            <a:avLst/>
          </a:prstGeom>
        </p:spPr>
      </p:pic>
      <p:sp>
        <p:nvSpPr>
          <p:cNvPr id="6" name="Shape 477"/>
          <p:cNvSpPr>
            <a:spLocks noGrp="1"/>
          </p:cNvSpPr>
          <p:nvPr>
            <p:ph type="body" idx="4294967295"/>
          </p:nvPr>
        </p:nvSpPr>
        <p:spPr>
          <a:xfrm>
            <a:off x="4247391" y="744279"/>
            <a:ext cx="4715856" cy="13679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77500" lnSpcReduction="20000"/>
          </a:bodyPr>
          <a:lstStyle/>
          <a:p>
            <a:r>
              <a:rPr lang="es-ES" sz="1500" dirty="0"/>
              <a:t>- </a:t>
            </a:r>
            <a:r>
              <a:rPr lang="es-ES" sz="1500" b="1" dirty="0"/>
              <a:t>Modalidad</a:t>
            </a:r>
            <a:r>
              <a:rPr lang="es-ES" sz="1500" dirty="0"/>
              <a:t>: Online</a:t>
            </a:r>
          </a:p>
          <a:p>
            <a:r>
              <a:rPr lang="es-ES" sz="1500" dirty="0"/>
              <a:t>- </a:t>
            </a:r>
            <a:r>
              <a:rPr lang="es-ES" sz="1500" b="1" dirty="0"/>
              <a:t>Duración</a:t>
            </a:r>
            <a:r>
              <a:rPr lang="es-ES" sz="1500" dirty="0"/>
              <a:t>: 50 min</a:t>
            </a:r>
          </a:p>
          <a:p>
            <a:r>
              <a:rPr lang="es-ES" sz="1500" dirty="0"/>
              <a:t>- </a:t>
            </a:r>
            <a:r>
              <a:rPr lang="es-ES" sz="1500" b="1" dirty="0"/>
              <a:t>Objetivo</a:t>
            </a:r>
            <a:r>
              <a:rPr lang="es-ES" sz="1500" dirty="0"/>
              <a:t>: crear y gestionar un sitio web utilizando </a:t>
            </a:r>
            <a:r>
              <a:rPr lang="es-ES" sz="1500" dirty="0" err="1"/>
              <a:t>WordPress</a:t>
            </a:r>
            <a:r>
              <a:rPr lang="es-ES" sz="1500" dirty="0"/>
              <a:t> 3.</a:t>
            </a:r>
          </a:p>
          <a:p>
            <a:r>
              <a:rPr lang="es-ES" sz="1500" dirty="0"/>
              <a:t>- </a:t>
            </a:r>
            <a:r>
              <a:rPr lang="es-ES" sz="1500" b="1" dirty="0"/>
              <a:t>Titulación</a:t>
            </a:r>
            <a:r>
              <a:rPr lang="es-ES" sz="1500" dirty="0"/>
              <a:t>: Doble Titulación Expedida por CURSOSGRATUITOS BUSINESS SCHOOL y Avalada por la Escuela Superior de Cualificaciones Profesionales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1" y="2307265"/>
            <a:ext cx="3445834" cy="7622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1" y="3154585"/>
            <a:ext cx="8272130" cy="1093233"/>
          </a:xfrm>
          <a:prstGeom prst="rect">
            <a:avLst/>
          </a:prstGeom>
        </p:spPr>
      </p:pic>
      <p:sp>
        <p:nvSpPr>
          <p:cNvPr id="10" name="Shape 477"/>
          <p:cNvSpPr>
            <a:spLocks noGrp="1"/>
          </p:cNvSpPr>
          <p:nvPr>
            <p:ph type="body" idx="4294967295"/>
          </p:nvPr>
        </p:nvSpPr>
        <p:spPr>
          <a:xfrm>
            <a:off x="4247391" y="2319362"/>
            <a:ext cx="3705761" cy="9359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85000" lnSpcReduction="20000"/>
          </a:bodyPr>
          <a:lstStyle/>
          <a:p>
            <a:r>
              <a:rPr lang="es-ES" sz="1500" dirty="0"/>
              <a:t>- </a:t>
            </a:r>
            <a:r>
              <a:rPr lang="es-ES" sz="1500" b="1" dirty="0"/>
              <a:t>Modalidad</a:t>
            </a:r>
            <a:r>
              <a:rPr lang="es-ES" sz="1500" dirty="0"/>
              <a:t>: Online</a:t>
            </a:r>
          </a:p>
          <a:p>
            <a:r>
              <a:rPr lang="es-ES" sz="1500" dirty="0"/>
              <a:t>- </a:t>
            </a:r>
            <a:r>
              <a:rPr lang="es-ES" sz="1500" b="1" dirty="0"/>
              <a:t>Duración</a:t>
            </a:r>
            <a:r>
              <a:rPr lang="es-ES" sz="1500" dirty="0"/>
              <a:t>: 60 min (Crear web), 45 min (mejorar la seguridad) y 30 min (aumentar la velocidad)</a:t>
            </a:r>
          </a:p>
          <a:p>
            <a:pPr>
              <a:buNone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19546687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850" y="123762"/>
            <a:ext cx="6996601" cy="715801"/>
          </a:xfrm>
        </p:spPr>
        <p:txBody>
          <a:bodyPr/>
          <a:lstStyle/>
          <a:p>
            <a:r>
              <a:rPr lang="es-ES_tradnl" dirty="0">
                <a:solidFill>
                  <a:srgbClr val="00B0F0"/>
                </a:solidFill>
              </a:rPr>
              <a:t>4.2 CURSOS GRATUITOS DE WORDPRESS</a:t>
            </a:r>
          </a:p>
        </p:txBody>
      </p:sp>
      <p:sp>
        <p:nvSpPr>
          <p:cNvPr id="6" name="Shape 477"/>
          <p:cNvSpPr>
            <a:spLocks noGrp="1"/>
          </p:cNvSpPr>
          <p:nvPr>
            <p:ph type="body" idx="4294967295"/>
          </p:nvPr>
        </p:nvSpPr>
        <p:spPr>
          <a:xfrm>
            <a:off x="4247391" y="744279"/>
            <a:ext cx="4067269" cy="930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77500" lnSpcReduction="20000"/>
          </a:bodyPr>
          <a:lstStyle/>
          <a:p>
            <a:r>
              <a:rPr lang="es-ES" sz="1500" dirty="0"/>
              <a:t>- </a:t>
            </a:r>
            <a:r>
              <a:rPr lang="es-ES" sz="1500" b="1" dirty="0"/>
              <a:t>Modalidad</a:t>
            </a:r>
            <a:r>
              <a:rPr lang="es-ES" sz="1500" dirty="0"/>
              <a:t>: Online</a:t>
            </a:r>
          </a:p>
          <a:p>
            <a:r>
              <a:rPr lang="es-ES" sz="1500" dirty="0"/>
              <a:t>- </a:t>
            </a:r>
            <a:r>
              <a:rPr lang="es-ES" sz="1500" b="1" dirty="0"/>
              <a:t>Duración</a:t>
            </a:r>
            <a:r>
              <a:rPr lang="es-ES" sz="1500" dirty="0"/>
              <a:t>: 10 lecciones.</a:t>
            </a:r>
          </a:p>
          <a:p>
            <a:r>
              <a:rPr lang="es-ES" sz="1500" dirty="0"/>
              <a:t>- </a:t>
            </a:r>
            <a:r>
              <a:rPr lang="es-ES" sz="1500" b="1" dirty="0"/>
              <a:t>Objetivo</a:t>
            </a:r>
            <a:r>
              <a:rPr lang="es-ES" sz="1500" dirty="0"/>
              <a:t>: crear y gestionar un blog con WordPress3.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" y="884815"/>
            <a:ext cx="3563696" cy="5298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7" y="1843863"/>
            <a:ext cx="3454400" cy="635000"/>
          </a:xfrm>
          <a:prstGeom prst="rect">
            <a:avLst/>
          </a:prstGeom>
        </p:spPr>
      </p:pic>
      <p:sp>
        <p:nvSpPr>
          <p:cNvPr id="11" name="Shape 477"/>
          <p:cNvSpPr>
            <a:spLocks noGrp="1"/>
          </p:cNvSpPr>
          <p:nvPr>
            <p:ph type="body" idx="4294967295"/>
          </p:nvPr>
        </p:nvSpPr>
        <p:spPr>
          <a:xfrm>
            <a:off x="4234605" y="3000394"/>
            <a:ext cx="4303339" cy="10416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es-ES" sz="1500" dirty="0"/>
              <a:t>- </a:t>
            </a:r>
            <a:r>
              <a:rPr lang="es-ES" sz="1500" b="1" dirty="0"/>
              <a:t>Modalidad</a:t>
            </a:r>
            <a:r>
              <a:rPr lang="es-ES" sz="1500" dirty="0"/>
              <a:t>: Online (YouTube)</a:t>
            </a:r>
          </a:p>
          <a:p>
            <a:r>
              <a:rPr lang="es-ES" sz="1500" dirty="0"/>
              <a:t>- </a:t>
            </a:r>
            <a:r>
              <a:rPr lang="es-ES" sz="1500" b="1" dirty="0"/>
              <a:t>Duración</a:t>
            </a:r>
            <a:r>
              <a:rPr lang="es-ES" sz="1500" dirty="0"/>
              <a:t>: 1 hora</a:t>
            </a:r>
          </a:p>
          <a:p>
            <a:r>
              <a:rPr lang="es-ES" sz="1500" dirty="0"/>
              <a:t>- </a:t>
            </a:r>
            <a:r>
              <a:rPr lang="es-ES" sz="1500" b="1" dirty="0"/>
              <a:t>Objetivo</a:t>
            </a:r>
            <a:r>
              <a:rPr lang="es-ES" sz="1500" dirty="0"/>
              <a:t>: </a:t>
            </a:r>
            <a:r>
              <a:rPr lang="es-ES" sz="1400" dirty="0"/>
              <a:t>cómo desarrollar una página web con </a:t>
            </a:r>
            <a:r>
              <a:rPr lang="es-ES" sz="1400" dirty="0" err="1"/>
              <a:t>WordPress</a:t>
            </a:r>
            <a:r>
              <a:rPr lang="es-ES" sz="1400" dirty="0"/>
              <a:t>.</a:t>
            </a:r>
            <a:endParaRPr lang="es-ES" sz="15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64" y="2774370"/>
            <a:ext cx="2025207" cy="1267687"/>
          </a:xfrm>
          <a:prstGeom prst="rect">
            <a:avLst/>
          </a:prstGeom>
        </p:spPr>
      </p:pic>
      <p:sp>
        <p:nvSpPr>
          <p:cNvPr id="13" name="Shape 477"/>
          <p:cNvSpPr>
            <a:spLocks noGrp="1"/>
          </p:cNvSpPr>
          <p:nvPr>
            <p:ph type="body" idx="4294967295"/>
          </p:nvPr>
        </p:nvSpPr>
        <p:spPr>
          <a:xfrm>
            <a:off x="4247391" y="1843863"/>
            <a:ext cx="4067269" cy="930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es-ES" sz="1500" dirty="0"/>
              <a:t>- </a:t>
            </a:r>
            <a:r>
              <a:rPr lang="es-ES" sz="1500" b="1" dirty="0"/>
              <a:t>Modalidad</a:t>
            </a:r>
            <a:r>
              <a:rPr lang="es-ES" sz="1500"/>
              <a:t>: Online</a:t>
            </a:r>
            <a:endParaRPr lang="es-ES" sz="1500" dirty="0"/>
          </a:p>
          <a:p>
            <a:r>
              <a:rPr lang="es-ES" sz="1500" dirty="0"/>
              <a:t>- </a:t>
            </a:r>
            <a:r>
              <a:rPr lang="es-ES" sz="1500" b="1" dirty="0"/>
              <a:t>Duración</a:t>
            </a:r>
            <a:r>
              <a:rPr lang="es-ES" sz="1500" dirty="0"/>
              <a:t>: 11 lecciones en video.</a:t>
            </a:r>
          </a:p>
          <a:p>
            <a:r>
              <a:rPr lang="es-ES" sz="1500" dirty="0"/>
              <a:t>- </a:t>
            </a:r>
            <a:r>
              <a:rPr lang="es-ES" sz="1500" b="1" dirty="0"/>
              <a:t>Objetivo</a:t>
            </a:r>
            <a:r>
              <a:rPr lang="es-ES" sz="1500" dirty="0"/>
              <a:t>: </a:t>
            </a:r>
            <a:r>
              <a:rPr lang="es-ES" sz="1400" dirty="0"/>
              <a:t>Iniciación a </a:t>
            </a:r>
            <a:r>
              <a:rPr lang="es-ES" sz="1400" dirty="0" err="1"/>
              <a:t>Wordpress</a:t>
            </a:r>
            <a:r>
              <a:rPr lang="es-ES" sz="1400" dirty="0"/>
              <a:t> </a:t>
            </a: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0609717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xfrm>
            <a:off x="1567543" y="578497"/>
            <a:ext cx="5779126" cy="645317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s-ES" sz="2000" dirty="0">
                <a:solidFill>
                  <a:srgbClr val="00B0F0"/>
                </a:solidFill>
              </a:rPr>
              <a:t>1. DESCRIPCIÓN DEL TIPO DE TECNOLOGÍA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xfrm>
            <a:off x="1166327" y="2786851"/>
            <a:ext cx="5999583" cy="78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 smtClean="0"/>
              <a:t>¿Qué es un sistema de gestión de contenidos?</a:t>
            </a:r>
            <a:endParaRPr dirty="0"/>
          </a:p>
        </p:txBody>
      </p:sp>
      <p:sp>
        <p:nvSpPr>
          <p:cNvPr id="455" name="Shape 455"/>
          <p:cNvSpPr/>
          <p:nvPr/>
        </p:nvSpPr>
        <p:spPr>
          <a:xfrm>
            <a:off x="7416724" y="2855075"/>
            <a:ext cx="1760400" cy="201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b">
            <a:spAutoFit/>
          </a:bodyPr>
          <a:lstStyle>
            <a:lvl1pPr algn="ctr">
              <a:defRPr sz="12000" b="1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93" y="3241490"/>
            <a:ext cx="2177193" cy="1488816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44" y="3241490"/>
            <a:ext cx="2299121" cy="1483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850" y="123762"/>
            <a:ext cx="6996601" cy="715801"/>
          </a:xfrm>
        </p:spPr>
        <p:txBody>
          <a:bodyPr/>
          <a:lstStyle/>
          <a:p>
            <a:r>
              <a:rPr lang="es-ES_tradnl" dirty="0">
                <a:solidFill>
                  <a:srgbClr val="00B0F0"/>
                </a:solidFill>
              </a:rPr>
              <a:t>4.2 CURSOS GRATUITOS DE WORDPRESS</a:t>
            </a:r>
          </a:p>
        </p:txBody>
      </p:sp>
      <p:sp>
        <p:nvSpPr>
          <p:cNvPr id="6" name="Shape 477"/>
          <p:cNvSpPr>
            <a:spLocks noGrp="1"/>
          </p:cNvSpPr>
          <p:nvPr>
            <p:ph type="body" idx="4294967295"/>
          </p:nvPr>
        </p:nvSpPr>
        <p:spPr>
          <a:xfrm>
            <a:off x="4247391" y="744279"/>
            <a:ext cx="4255757" cy="10207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85000" lnSpcReduction="20000"/>
          </a:bodyPr>
          <a:lstStyle/>
          <a:p>
            <a:r>
              <a:rPr lang="es-ES" sz="1500" dirty="0"/>
              <a:t>- </a:t>
            </a:r>
            <a:r>
              <a:rPr lang="es-ES" sz="1500" b="1" dirty="0"/>
              <a:t>Modalidad</a:t>
            </a:r>
            <a:r>
              <a:rPr lang="es-ES" sz="1500" dirty="0"/>
              <a:t>: Online</a:t>
            </a:r>
          </a:p>
          <a:p>
            <a:r>
              <a:rPr lang="es-ES" sz="1500" dirty="0"/>
              <a:t>- </a:t>
            </a:r>
            <a:r>
              <a:rPr lang="es-ES" sz="1500" b="1" dirty="0"/>
              <a:t>Duración</a:t>
            </a:r>
            <a:r>
              <a:rPr lang="es-ES" sz="1500" dirty="0"/>
              <a:t>: 24 lecciones.</a:t>
            </a:r>
          </a:p>
          <a:p>
            <a:r>
              <a:rPr lang="es-ES" sz="1500" dirty="0"/>
              <a:t>- </a:t>
            </a:r>
            <a:r>
              <a:rPr lang="es-ES" sz="1500" b="1" dirty="0"/>
              <a:t>Objetivo</a:t>
            </a:r>
            <a:r>
              <a:rPr lang="es-ES" sz="1500" dirty="0"/>
              <a:t>: instalación, configuración, edición y actualización de </a:t>
            </a:r>
            <a:r>
              <a:rPr lang="es-ES" sz="1500" dirty="0" err="1"/>
              <a:t>websites</a:t>
            </a:r>
            <a:r>
              <a:rPr lang="es-ES" sz="1500" dirty="0"/>
              <a:t> basadas en </a:t>
            </a:r>
            <a:r>
              <a:rPr lang="es-ES" sz="1500" dirty="0" err="1"/>
              <a:t>WordPress</a:t>
            </a:r>
            <a:r>
              <a:rPr lang="es-ES" sz="1500" dirty="0"/>
              <a:t>.</a:t>
            </a:r>
          </a:p>
        </p:txBody>
      </p:sp>
      <p:sp>
        <p:nvSpPr>
          <p:cNvPr id="11" name="Shape 477"/>
          <p:cNvSpPr>
            <a:spLocks noGrp="1"/>
          </p:cNvSpPr>
          <p:nvPr>
            <p:ph type="body" idx="4294967295"/>
          </p:nvPr>
        </p:nvSpPr>
        <p:spPr>
          <a:xfrm>
            <a:off x="4234605" y="3000394"/>
            <a:ext cx="4303339" cy="10416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r>
              <a:rPr lang="es-ES" sz="1500" dirty="0"/>
              <a:t>- </a:t>
            </a:r>
            <a:r>
              <a:rPr lang="es-ES" sz="1500" b="1" dirty="0"/>
              <a:t>Modalidad</a:t>
            </a:r>
            <a:r>
              <a:rPr lang="es-ES" sz="1500" dirty="0"/>
              <a:t>: Online </a:t>
            </a:r>
          </a:p>
          <a:p>
            <a:r>
              <a:rPr lang="es-ES" sz="1500" dirty="0"/>
              <a:t>- </a:t>
            </a:r>
            <a:r>
              <a:rPr lang="es-ES" sz="1500" b="1" dirty="0"/>
              <a:t>Duración</a:t>
            </a:r>
            <a:r>
              <a:rPr lang="es-ES" sz="1500" dirty="0"/>
              <a:t>: 10 lecciones</a:t>
            </a:r>
          </a:p>
          <a:p>
            <a:r>
              <a:rPr lang="es-ES" sz="1500" dirty="0"/>
              <a:t>- </a:t>
            </a:r>
            <a:r>
              <a:rPr lang="es-ES" sz="1500" b="1" dirty="0"/>
              <a:t>Objetivo</a:t>
            </a:r>
            <a:r>
              <a:rPr lang="es-ES" sz="1500" dirty="0"/>
              <a:t>: </a:t>
            </a:r>
            <a:r>
              <a:rPr lang="es-ES" sz="1400" dirty="0"/>
              <a:t>crear tu propia web con </a:t>
            </a:r>
            <a:r>
              <a:rPr lang="es-ES" sz="1400" dirty="0" err="1"/>
              <a:t>WordPress</a:t>
            </a:r>
            <a:endParaRPr lang="es-ES" sz="1500" dirty="0"/>
          </a:p>
        </p:txBody>
      </p:sp>
      <p:sp>
        <p:nvSpPr>
          <p:cNvPr id="13" name="Shape 477"/>
          <p:cNvSpPr>
            <a:spLocks noGrp="1"/>
          </p:cNvSpPr>
          <p:nvPr>
            <p:ph type="body" idx="4294967295"/>
          </p:nvPr>
        </p:nvSpPr>
        <p:spPr>
          <a:xfrm>
            <a:off x="4247391" y="1843863"/>
            <a:ext cx="4067269" cy="930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85000" lnSpcReduction="10000"/>
          </a:bodyPr>
          <a:lstStyle/>
          <a:p>
            <a:r>
              <a:rPr lang="es-ES" sz="1500" dirty="0"/>
              <a:t>- </a:t>
            </a:r>
            <a:r>
              <a:rPr lang="es-ES" sz="1500" b="1" dirty="0"/>
              <a:t>Modalidad</a:t>
            </a:r>
            <a:r>
              <a:rPr lang="es-ES" sz="1500" dirty="0"/>
              <a:t>: Online</a:t>
            </a:r>
          </a:p>
          <a:p>
            <a:r>
              <a:rPr lang="es-ES" sz="1500" dirty="0"/>
              <a:t>- </a:t>
            </a:r>
            <a:r>
              <a:rPr lang="es-ES" sz="1500" b="1" dirty="0"/>
              <a:t>Duración</a:t>
            </a:r>
            <a:r>
              <a:rPr lang="es-ES" sz="1500" dirty="0"/>
              <a:t>: 3 horas distribuidas en 34 lecciones.</a:t>
            </a:r>
          </a:p>
          <a:p>
            <a:r>
              <a:rPr lang="es-ES" sz="1500" dirty="0"/>
              <a:t>- </a:t>
            </a:r>
            <a:r>
              <a:rPr lang="es-ES" sz="1500" b="1" dirty="0"/>
              <a:t>Objetivo</a:t>
            </a:r>
            <a:r>
              <a:rPr lang="es-ES" sz="1500" dirty="0"/>
              <a:t>: </a:t>
            </a:r>
            <a:r>
              <a:rPr lang="es-ES" sz="1400" dirty="0"/>
              <a:t>Dominar </a:t>
            </a:r>
            <a:r>
              <a:rPr lang="es-ES" sz="1400" dirty="0" err="1"/>
              <a:t>Wordpress</a:t>
            </a:r>
            <a:r>
              <a:rPr lang="es-ES" sz="1400" dirty="0"/>
              <a:t> sin programación.</a:t>
            </a:r>
            <a:endParaRPr lang="es-ES" sz="15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3" y="806745"/>
            <a:ext cx="3589452" cy="9582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85" y="2033872"/>
            <a:ext cx="2249965" cy="6976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50" y="3103749"/>
            <a:ext cx="22225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7743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850" y="123762"/>
            <a:ext cx="6996601" cy="715801"/>
          </a:xfrm>
        </p:spPr>
        <p:txBody>
          <a:bodyPr/>
          <a:lstStyle/>
          <a:p>
            <a:r>
              <a:rPr lang="es-ES_tradnl" dirty="0">
                <a:solidFill>
                  <a:srgbClr val="00B0F0"/>
                </a:solidFill>
              </a:rPr>
              <a:t>4.2 CURSOS GRATUITOS DE WORDPRESS</a:t>
            </a:r>
          </a:p>
        </p:txBody>
      </p:sp>
      <p:sp>
        <p:nvSpPr>
          <p:cNvPr id="11" name="Shape 477"/>
          <p:cNvSpPr>
            <a:spLocks noGrp="1"/>
          </p:cNvSpPr>
          <p:nvPr>
            <p:ph type="body" idx="4294967295"/>
          </p:nvPr>
        </p:nvSpPr>
        <p:spPr>
          <a:xfrm>
            <a:off x="715229" y="2250783"/>
            <a:ext cx="4303339" cy="10416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r>
              <a:rPr lang="es-ES" sz="1500" dirty="0"/>
              <a:t>- </a:t>
            </a:r>
            <a:r>
              <a:rPr lang="es-ES" sz="1500" b="1" dirty="0"/>
              <a:t>Modalidad</a:t>
            </a:r>
            <a:r>
              <a:rPr lang="es-ES" sz="1500" dirty="0"/>
              <a:t>: Presencial </a:t>
            </a:r>
          </a:p>
          <a:p>
            <a:r>
              <a:rPr lang="es-ES" sz="1500" dirty="0"/>
              <a:t>- </a:t>
            </a:r>
            <a:r>
              <a:rPr lang="es-ES" sz="1500" b="1" dirty="0"/>
              <a:t>Duración</a:t>
            </a:r>
            <a:r>
              <a:rPr lang="es-ES" sz="1500" dirty="0"/>
              <a:t>: 10 lecciones</a:t>
            </a:r>
          </a:p>
          <a:p>
            <a:r>
              <a:rPr lang="es-ES" sz="1500" dirty="0"/>
              <a:t>- </a:t>
            </a:r>
            <a:r>
              <a:rPr lang="es-ES" sz="1500" b="1" dirty="0"/>
              <a:t>Objetivo</a:t>
            </a:r>
            <a:r>
              <a:rPr lang="es-ES" sz="1500" dirty="0"/>
              <a:t>: </a:t>
            </a:r>
            <a:r>
              <a:rPr lang="es-ES" sz="1400" dirty="0"/>
              <a:t>crear tu propia web con </a:t>
            </a:r>
            <a:r>
              <a:rPr lang="es-ES" sz="1400" dirty="0" err="1"/>
              <a:t>WordPress</a:t>
            </a:r>
            <a:endParaRPr lang="es-ES" sz="15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04" y="1089541"/>
            <a:ext cx="6267007" cy="6135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2" y="1791882"/>
            <a:ext cx="4295849" cy="26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6859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>
          <a:xfrm>
            <a:off x="2538058" y="706959"/>
            <a:ext cx="5382814" cy="89509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charset="2"/>
              <a:buChar char="v"/>
            </a:pPr>
            <a:r>
              <a:rPr lang="es-ES" sz="1400" dirty="0"/>
              <a:t>Online</a:t>
            </a:r>
          </a:p>
          <a:p>
            <a:pPr marL="342900" indent="-342900">
              <a:buFont typeface="Wingdings" charset="2"/>
              <a:buChar char="v"/>
            </a:pPr>
            <a:r>
              <a:rPr lang="es-ES" sz="1400" dirty="0"/>
              <a:t>4 unidades</a:t>
            </a:r>
          </a:p>
          <a:p>
            <a:pPr marL="342900" indent="-342900">
              <a:buFont typeface="Wingdings" charset="2"/>
              <a:buChar char="v"/>
            </a:pPr>
            <a:r>
              <a:rPr lang="es-ES" sz="1400" dirty="0"/>
              <a:t>¿Qué es?, Instalación, Administración, Módulos y componentes.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sz="half" idx="1"/>
          </p:nvPr>
        </p:nvSpPr>
        <p:spPr>
          <a:xfrm>
            <a:off x="568540" y="158455"/>
            <a:ext cx="7352332" cy="4802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rgbClr val="00B0F0"/>
                </a:solidFill>
                <a:latin typeface="Oswald"/>
              </a:rPr>
              <a:t>4.3 CURSOS GRATUITOS SOBRE JOOMLA: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7" y="638736"/>
            <a:ext cx="2017932" cy="96331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785096" y="1785962"/>
            <a:ext cx="5856179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Online, formato vídeo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</a:pPr>
            <a:r>
              <a:rPr lang="es-ES" dirty="0"/>
              <a:t>5 temas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Curso de construcción de un sitio web desde cero con </a:t>
            </a:r>
            <a:r>
              <a:rPr kumimoji="0" lang="es-E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Joomla</a:t>
            </a: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3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7" y="1754460"/>
            <a:ext cx="2303520" cy="762260"/>
          </a:xfrm>
          <a:prstGeom prst="rect">
            <a:avLst/>
          </a:prstGeom>
        </p:spPr>
      </p:pic>
      <p:grpSp>
        <p:nvGrpSpPr>
          <p:cNvPr id="15" name="officeArt object" descr="Macintosh HD:Users:Laura:Dropbox:UAH:GSI:DTE:TG1:Cpaturas:curso2 joomla.png"/>
          <p:cNvGrpSpPr/>
          <p:nvPr/>
        </p:nvGrpSpPr>
        <p:grpSpPr>
          <a:xfrm>
            <a:off x="0" y="2524624"/>
            <a:ext cx="4809529" cy="2345726"/>
            <a:chOff x="-1" y="0"/>
            <a:chExt cx="5396233" cy="2378603"/>
          </a:xfrm>
        </p:grpSpPr>
        <p:pic>
          <p:nvPicPr>
            <p:cNvPr id="16" name="image66.png" descr="Macintosh HD:Users:Laura:Dropbox:UAH:GSI:DTE:TG1:Cpaturas:curso2 joomla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340" y="189341"/>
              <a:ext cx="5017551" cy="1964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image6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5396233" cy="2378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officeArt object" descr="Macintosh HD:Users:Laura:Dropbox:UAH:GSI:DTE:TG1:Cpaturas:curso2 joomla 2.png"/>
          <p:cNvGrpSpPr/>
          <p:nvPr/>
        </p:nvGrpSpPr>
        <p:grpSpPr>
          <a:xfrm>
            <a:off x="4598733" y="2717306"/>
            <a:ext cx="4444904" cy="2153044"/>
            <a:chOff x="0" y="0"/>
            <a:chExt cx="4178300" cy="2512063"/>
          </a:xfrm>
        </p:grpSpPr>
        <p:pic>
          <p:nvPicPr>
            <p:cNvPr id="19" name="image68.png" descr="Macintosh HD:Users:Laura:Dropbox:UAH:GSI:DTE:TG1:Cpaturas:curso2 joomla 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3200" y="203200"/>
              <a:ext cx="3771900" cy="2067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image6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178300" cy="2512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5581727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aptura de pantalla 2016-03-14 a las 1.59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4" y="775013"/>
            <a:ext cx="2062098" cy="46958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21554" y="638736"/>
            <a:ext cx="365176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Online,</a:t>
            </a:r>
            <a:r>
              <a:rPr kumimoji="0" lang="es-ES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formato vídeo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</a:pPr>
            <a:r>
              <a:rPr lang="es-ES" dirty="0"/>
              <a:t>9 módulos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Curso avanzado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half" idx="1"/>
          </p:nvPr>
        </p:nvSpPr>
        <p:spPr>
          <a:xfrm>
            <a:off x="568540" y="158455"/>
            <a:ext cx="7352332" cy="4802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rgbClr val="00B0F0"/>
                </a:solidFill>
                <a:latin typeface="Oswald"/>
              </a:rPr>
              <a:t>4.3 CURSOS GRATUITOS SOBRE JOOMLA:</a:t>
            </a:r>
          </a:p>
        </p:txBody>
      </p:sp>
      <p:grpSp>
        <p:nvGrpSpPr>
          <p:cNvPr id="13" name="officeArt object"/>
          <p:cNvGrpSpPr/>
          <p:nvPr/>
        </p:nvGrpSpPr>
        <p:grpSpPr>
          <a:xfrm>
            <a:off x="157589" y="1479799"/>
            <a:ext cx="4545963" cy="2389217"/>
            <a:chOff x="-1" y="-1"/>
            <a:chExt cx="6843398" cy="3906524"/>
          </a:xfrm>
        </p:grpSpPr>
        <p:pic>
          <p:nvPicPr>
            <p:cNvPr id="14" name="image7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191" y="203192"/>
              <a:ext cx="6437014" cy="3462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7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6843398" cy="39065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" name="image72.png" descr="C:\Users\Miroslava\AppData\Local\Microsoft\Windows\INetCache\Content.Word\Screen Shot 2016-03-13 at 19.56.0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03552" y="1244600"/>
            <a:ext cx="4049300" cy="3585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183357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40" y="751976"/>
            <a:ext cx="1722329" cy="108217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885678" y="880042"/>
            <a:ext cx="5035194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Online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</a:pPr>
            <a:r>
              <a:rPr lang="es-ES" dirty="0"/>
              <a:t>150 horas entre lecturas y ejercicios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7 temas</a:t>
            </a:r>
          </a:p>
          <a:p>
            <a:pPr marL="285750" indent="-285750">
              <a:buFont typeface="Wingdings" charset="2"/>
              <a:buChar char="v"/>
            </a:pPr>
            <a:r>
              <a:rPr lang="es-ES" dirty="0"/>
              <a:t>Creación y administración web: </a:t>
            </a:r>
            <a:r>
              <a:rPr lang="es-ES" dirty="0" err="1"/>
              <a:t>Joomla</a:t>
            </a:r>
            <a:r>
              <a:rPr lang="es-ES" dirty="0"/>
              <a:t> desde cero</a:t>
            </a:r>
            <a:r>
              <a:rPr lang="es-ES_tradnl" dirty="0"/>
              <a:t> 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Marcador de texto 2"/>
          <p:cNvSpPr>
            <a:spLocks noGrp="1"/>
          </p:cNvSpPr>
          <p:nvPr>
            <p:ph type="body" sz="half" idx="1"/>
          </p:nvPr>
        </p:nvSpPr>
        <p:spPr>
          <a:xfrm>
            <a:off x="568540" y="158455"/>
            <a:ext cx="7352332" cy="4802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rgbClr val="00B0F0"/>
                </a:solidFill>
                <a:latin typeface="Oswald"/>
              </a:rPr>
              <a:t>4.3 CURSOS GRATUITOS SOBRE JOOMLA:</a:t>
            </a:r>
          </a:p>
        </p:txBody>
      </p:sp>
      <p:pic>
        <p:nvPicPr>
          <p:cNvPr id="9" name="Imagen 8" descr="Captura de pantalla 2016-03-14 a las 22.03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05" y="2211650"/>
            <a:ext cx="6078561" cy="24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8899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xfrm>
            <a:off x="1002595" y="363191"/>
            <a:ext cx="6996601" cy="715801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5. AYUDAS AL ESTUDIO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480" name="Shape 480"/>
          <p:cNvSpPr>
            <a:spLocks noGrp="1"/>
          </p:cNvSpPr>
          <p:nvPr>
            <p:ph type="body" sz="quarter" idx="1"/>
          </p:nvPr>
        </p:nvSpPr>
        <p:spPr>
          <a:xfrm>
            <a:off x="705899" y="1386857"/>
            <a:ext cx="2471701" cy="462177"/>
          </a:xfrm>
          <a:prstGeom prst="rect">
            <a:avLst/>
          </a:prstGeom>
        </p:spPr>
        <p:txBody>
          <a:bodyPr/>
          <a:lstStyle/>
          <a:p>
            <a:pPr>
              <a:buSzTx/>
              <a:buNone/>
              <a:defRPr b="1"/>
            </a:pPr>
            <a:r>
              <a:rPr lang="es-ES" dirty="0"/>
              <a:t>Cupones</a:t>
            </a:r>
            <a:endParaRPr dirty="0"/>
          </a:p>
        </p:txBody>
      </p:sp>
      <p:sp>
        <p:nvSpPr>
          <p:cNvPr id="482" name="Shape 482"/>
          <p:cNvSpPr>
            <a:spLocks noGrp="1"/>
          </p:cNvSpPr>
          <p:nvPr>
            <p:ph type="body" idx="14"/>
          </p:nvPr>
        </p:nvSpPr>
        <p:spPr>
          <a:xfrm>
            <a:off x="5572651" y="1413750"/>
            <a:ext cx="2471700" cy="408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SzTx/>
              <a:buNone/>
              <a:defRPr sz="1600" b="1"/>
            </a:pPr>
            <a:r>
              <a:rPr lang="es-ES" dirty="0"/>
              <a:t>Referidos</a:t>
            </a:r>
            <a:endParaRPr dirty="0"/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9" y="2723706"/>
            <a:ext cx="24574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99" y="3836759"/>
            <a:ext cx="45053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86" y="1825635"/>
            <a:ext cx="22764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://www.ganadineronavegando.com/blog/wp-content/uploads/2011/03/referidos-nivel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503" y="2034988"/>
            <a:ext cx="3377393" cy="214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75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0605" y="47624"/>
            <a:ext cx="6996601" cy="715801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6.1.1 RECURSOS GRATUITOS DE WORDPRESS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56813" y="1428750"/>
            <a:ext cx="2743200" cy="30777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desktop.wordpress.</a:t>
            </a: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</a:t>
            </a: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53" y="1131732"/>
            <a:ext cx="2743200" cy="11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326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0605" y="47624"/>
            <a:ext cx="6996601" cy="715801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6.1.1 RECURSOS GRATUITOS DE WORDPRESS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42938" y="1343025"/>
            <a:ext cx="2986129" cy="52387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colorlib.com/</a:t>
            </a: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wp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/free-</a:t>
            </a: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wordpress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-</a:t>
            </a: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themes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509" y="1081882"/>
            <a:ext cx="3914978" cy="10078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79751" y="2890089"/>
            <a:ext cx="2743200" cy="30777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es.wordpress.org/themes/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61" y="2475175"/>
            <a:ext cx="3836383" cy="11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8194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0605" y="47624"/>
            <a:ext cx="6996601" cy="715801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6.1.1 RECURSOS GRATUITOS DE WORDPRESS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35288" y="1343026"/>
            <a:ext cx="3643469" cy="52321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premium.wpmudev.</a:t>
            </a: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org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/blog/free-</a:t>
            </a: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plugins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-</a:t>
            </a:r>
            <a:r>
              <a:rPr kumimoji="0" lang="es-ES" sz="1400" b="1" i="0" u="none" strike="noStrike" cap="none" spc="0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wordpress-freelancers-business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388" y="1082675"/>
            <a:ext cx="3650614" cy="11621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34975" y="2886075"/>
            <a:ext cx="3714918" cy="52387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http://torquemag.io/2015/09/32-must-free-wordpress-plugins/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339" y="2746904"/>
            <a:ext cx="4399522" cy="8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042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0605" y="47624"/>
            <a:ext cx="6996601" cy="715801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6.1.1 RECURSOS GRATUITOS DE WORDPRESS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40605" y="1468587"/>
            <a:ext cx="2743200" cy="30777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hostinger.es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60" y="1010751"/>
            <a:ext cx="4506158" cy="122475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71610" y="2940050"/>
            <a:ext cx="1750047" cy="30797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2freehosting.com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79" y="2500689"/>
            <a:ext cx="3700628" cy="138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384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"/>
          </p:nvPr>
        </p:nvSpPr>
        <p:spPr>
          <a:xfrm>
            <a:off x="1519974" y="221032"/>
            <a:ext cx="6104101" cy="8199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sz="2000" b="1" i="0" dirty="0" smtClean="0">
                <a:solidFill>
                  <a:srgbClr val="00B0F0"/>
                </a:solidFill>
                <a:latin typeface="Oswald"/>
              </a:rPr>
              <a:t>2.1. </a:t>
            </a:r>
            <a:r>
              <a:rPr lang="es-ES" sz="2000" b="1" i="0" dirty="0">
                <a:solidFill>
                  <a:srgbClr val="00B0F0"/>
                </a:solidFill>
                <a:latin typeface="Oswald"/>
              </a:rPr>
              <a:t>FUENTES DE INFORMACIÓN </a:t>
            </a:r>
            <a:r>
              <a:rPr lang="es-ES" sz="2000" b="1" i="0" dirty="0" smtClean="0">
                <a:solidFill>
                  <a:srgbClr val="00B0F0"/>
                </a:solidFill>
                <a:latin typeface="Oswald"/>
              </a:rPr>
              <a:t>SOBRE EL TIPO DE TECNOLOGÍA EN GENERAL</a:t>
            </a:r>
            <a:endParaRPr lang="es-ES" sz="2000" b="1" i="0" dirty="0">
              <a:solidFill>
                <a:srgbClr val="00B0F0"/>
              </a:solidFill>
              <a:latin typeface="Oswald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3" y="1492897"/>
            <a:ext cx="3207927" cy="701734"/>
          </a:xfrm>
          <a:prstGeom prst="rect">
            <a:avLst/>
          </a:prstGeom>
        </p:spPr>
      </p:pic>
      <p:sp>
        <p:nvSpPr>
          <p:cNvPr id="5" name="CuadroTexto 9"/>
          <p:cNvSpPr txBox="1"/>
          <p:nvPr/>
        </p:nvSpPr>
        <p:spPr>
          <a:xfrm>
            <a:off x="4880875" y="1198989"/>
            <a:ext cx="3693958" cy="738662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ea typeface="Arial"/>
                <a:cs typeface="Arial"/>
                <a:sym typeface="Symbol" charset="0"/>
              </a:rPr>
              <a:t>Introducción al Diseño Web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Dos partes: Generales y Avanzados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Arial" charset="0"/>
              <a:ea typeface="Arial"/>
              <a:cs typeface="Arial"/>
              <a:sym typeface="Arial"/>
            </a:endParaRPr>
          </a:p>
        </p:txBody>
      </p:sp>
      <p:sp>
        <p:nvSpPr>
          <p:cNvPr id="6" name="CuadroTexto 9"/>
          <p:cNvSpPr txBox="1"/>
          <p:nvPr/>
        </p:nvSpPr>
        <p:spPr>
          <a:xfrm>
            <a:off x="4880875" y="1937651"/>
            <a:ext cx="3693958" cy="95410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ea typeface="Arial"/>
                <a:cs typeface="Arial"/>
                <a:sym typeface="Symbol" charset="0"/>
              </a:rPr>
              <a:t>Taller de Diseño Web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ea typeface="Arial"/>
                <a:cs typeface="Arial"/>
                <a:sym typeface="Symbol" charset="0"/>
              </a:rPr>
              <a:t>39 temas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s-ES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ea typeface="Arial"/>
              <a:cs typeface="Arial"/>
              <a:sym typeface="Symbol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Arial" charset="0"/>
              <a:ea typeface="Arial"/>
              <a:cs typeface="Arial"/>
              <a:sym typeface="Arial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3" y="3169414"/>
            <a:ext cx="3248025" cy="771525"/>
          </a:xfrm>
          <a:prstGeom prst="rect">
            <a:avLst/>
          </a:prstGeom>
        </p:spPr>
      </p:pic>
      <p:sp>
        <p:nvSpPr>
          <p:cNvPr id="8" name="CuadroTexto 9"/>
          <p:cNvSpPr txBox="1"/>
          <p:nvPr/>
        </p:nvSpPr>
        <p:spPr>
          <a:xfrm>
            <a:off x="4880875" y="3169414"/>
            <a:ext cx="3693958" cy="954105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ea typeface="Arial"/>
                <a:cs typeface="Arial"/>
                <a:sym typeface="Symbol" charset="0"/>
              </a:rPr>
              <a:t>Es un </a:t>
            </a:r>
            <a:r>
              <a:rPr kumimoji="0" lang="es-ES" sz="1400" b="0" i="0" u="none" strike="noStrike" cap="none" spc="0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uFillTx/>
                <a:ea typeface="Arial"/>
                <a:cs typeface="Arial"/>
                <a:sym typeface="Symbol" charset="0"/>
              </a:rPr>
              <a:t>webinar</a:t>
            </a: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ea typeface="Arial"/>
                <a:cs typeface="Arial"/>
                <a:sym typeface="Symbol" charset="0"/>
              </a:rPr>
              <a:t> para principiantes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s-ES" dirty="0" smtClean="0">
                <a:solidFill>
                  <a:schemeClr val="tx1"/>
                </a:solidFill>
                <a:sym typeface="Symbol" charset="0"/>
              </a:rPr>
              <a:t>Un vídeo, presentación y preguntas contestadas</a:t>
            </a:r>
            <a:endParaRPr kumimoji="0" lang="es-ES" sz="14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Symbol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Arial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75175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xfrm>
            <a:off x="1047750" y="221877"/>
            <a:ext cx="6996601" cy="715801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6.1.2 RECURSOS NO GRATUITOS DE WORDPRESS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3" name="Shape 482"/>
          <p:cNvSpPr>
            <a:spLocks noGrp="1"/>
          </p:cNvSpPr>
          <p:nvPr>
            <p:ph type="body" idx="14"/>
          </p:nvPr>
        </p:nvSpPr>
        <p:spPr>
          <a:xfrm>
            <a:off x="364980" y="1449284"/>
            <a:ext cx="2471700" cy="408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t">
            <a:normAutofit lnSpcReduction="10000"/>
          </a:bodyPr>
          <a:lstStyle/>
          <a:p>
            <a:pPr algn="ctr">
              <a:spcBef>
                <a:spcPts val="0"/>
              </a:spcBef>
              <a:buSzTx/>
              <a:buNone/>
              <a:defRPr sz="1600" b="1"/>
            </a:pPr>
            <a:r>
              <a:rPr lang="es-ES" dirty="0"/>
              <a:t>Codecanyon.net</a:t>
            </a:r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66" y="996311"/>
            <a:ext cx="6262577" cy="1364437"/>
          </a:xfrm>
          <a:prstGeom prst="rect">
            <a:avLst/>
          </a:prstGeom>
        </p:spPr>
      </p:pic>
      <p:sp>
        <p:nvSpPr>
          <p:cNvPr id="15" name="Shape 482"/>
          <p:cNvSpPr>
            <a:spLocks noGrp="1"/>
          </p:cNvSpPr>
          <p:nvPr>
            <p:ph type="body" idx="14"/>
          </p:nvPr>
        </p:nvSpPr>
        <p:spPr>
          <a:xfrm>
            <a:off x="364980" y="3068977"/>
            <a:ext cx="2471700" cy="408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algn="ctr">
              <a:spcBef>
                <a:spcPts val="0"/>
              </a:spcBef>
              <a:buSzTx/>
              <a:buNone/>
              <a:defRPr sz="1600" b="1"/>
            </a:pPr>
            <a:r>
              <a:rPr lang="es-ES" dirty="0" err="1"/>
              <a:t>Themeforest.net</a:t>
            </a:r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66" y="2650784"/>
            <a:ext cx="6307320" cy="13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xfrm>
            <a:off x="1047750" y="221877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6.1.2 RECURSOS NO GRATUITOS DE WORDPRESS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3" name="Shape 482"/>
          <p:cNvSpPr>
            <a:spLocks noGrp="1"/>
          </p:cNvSpPr>
          <p:nvPr>
            <p:ph type="body" idx="14"/>
          </p:nvPr>
        </p:nvSpPr>
        <p:spPr>
          <a:xfrm>
            <a:off x="492571" y="1445504"/>
            <a:ext cx="2471700" cy="408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algn="ctr">
              <a:spcBef>
                <a:spcPts val="0"/>
              </a:spcBef>
              <a:buSzTx/>
              <a:buNone/>
              <a:defRPr sz="1600" b="1"/>
            </a:pPr>
            <a:r>
              <a:rPr lang="es-ES" dirty="0"/>
              <a:t>Pro </a:t>
            </a:r>
            <a:r>
              <a:rPr lang="es-ES" dirty="0" err="1"/>
              <a:t>Plugin</a:t>
            </a:r>
            <a:r>
              <a:rPr lang="es-ES" dirty="0"/>
              <a:t> </a:t>
            </a:r>
            <a:r>
              <a:rPr lang="es-ES" dirty="0" err="1"/>
              <a:t>Directory</a:t>
            </a:r>
            <a:endParaRPr dirty="0"/>
          </a:p>
        </p:txBody>
      </p:sp>
      <p:sp>
        <p:nvSpPr>
          <p:cNvPr id="15" name="Shape 482"/>
          <p:cNvSpPr>
            <a:spLocks noGrp="1"/>
          </p:cNvSpPr>
          <p:nvPr>
            <p:ph type="body" idx="14"/>
          </p:nvPr>
        </p:nvSpPr>
        <p:spPr>
          <a:xfrm>
            <a:off x="364980" y="3068977"/>
            <a:ext cx="2471700" cy="408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algn="ctr">
              <a:spcBef>
                <a:spcPts val="0"/>
              </a:spcBef>
              <a:buSzTx/>
              <a:buNone/>
              <a:defRPr sz="1600" b="1"/>
            </a:pPr>
            <a:r>
              <a:rPr lang="es-ES" dirty="0" err="1"/>
              <a:t>Codeable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80" y="1045169"/>
            <a:ext cx="5911702" cy="12090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75" y="2481488"/>
            <a:ext cx="4359676" cy="15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8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xfrm>
            <a:off x="1047750" y="221877"/>
            <a:ext cx="6996601" cy="715801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6.1.2 RECURSOS NO GRATUITOS DE WORDPRESS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3" name="Shape 482"/>
          <p:cNvSpPr>
            <a:spLocks noGrp="1"/>
          </p:cNvSpPr>
          <p:nvPr>
            <p:ph type="body" idx="14"/>
          </p:nvPr>
        </p:nvSpPr>
        <p:spPr>
          <a:xfrm>
            <a:off x="832813" y="1744893"/>
            <a:ext cx="2471700" cy="408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algn="ctr">
              <a:spcBef>
                <a:spcPts val="0"/>
              </a:spcBef>
              <a:buSzTx/>
              <a:buNone/>
              <a:defRPr sz="1600" b="1"/>
            </a:pPr>
            <a:r>
              <a:rPr lang="es-ES" dirty="0" err="1"/>
              <a:t>Wpcurve.com</a:t>
            </a:r>
            <a:endParaRPr dirty="0"/>
          </a:p>
        </p:txBody>
      </p:sp>
      <p:sp>
        <p:nvSpPr>
          <p:cNvPr id="15" name="Shape 482"/>
          <p:cNvSpPr>
            <a:spLocks noGrp="1"/>
          </p:cNvSpPr>
          <p:nvPr>
            <p:ph type="body" idx="14"/>
          </p:nvPr>
        </p:nvSpPr>
        <p:spPr>
          <a:xfrm>
            <a:off x="758385" y="3459961"/>
            <a:ext cx="2471700" cy="408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algn="ctr">
              <a:spcBef>
                <a:spcPts val="0"/>
              </a:spcBef>
              <a:buSzTx/>
              <a:buNone/>
              <a:defRPr sz="1600" b="1"/>
            </a:pPr>
            <a:r>
              <a:rPr lang="es-ES" dirty="0" err="1"/>
              <a:t>Envato</a:t>
            </a:r>
            <a:r>
              <a:rPr lang="es-ES" dirty="0"/>
              <a:t> Studio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10" y="1005301"/>
            <a:ext cx="4765606" cy="18875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1649" t="50909" r="11770" b="7475"/>
          <a:stretch/>
        </p:blipFill>
        <p:spPr>
          <a:xfrm>
            <a:off x="3695471" y="2960498"/>
            <a:ext cx="4338083" cy="140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"/>
          </p:nvPr>
        </p:nvSpPr>
        <p:spPr>
          <a:xfrm>
            <a:off x="650680" y="383858"/>
            <a:ext cx="7336834" cy="43011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rgbClr val="00B0F0"/>
                </a:solidFill>
                <a:latin typeface="Oswald"/>
              </a:rPr>
              <a:t>6.2.1 RECURSOS NO GRATUITOS DE JOOMLA: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142809" y="2515989"/>
            <a:ext cx="2714798" cy="2114128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v"/>
            </a:pPr>
            <a:r>
              <a:rPr lang="es-ES" sz="1600" u="sng" dirty="0">
                <a:hlinkClick r:id="rId2"/>
              </a:rPr>
              <a:t>http://yootheme.com/zoo/</a:t>
            </a:r>
            <a:r>
              <a:rPr lang="es-ES_tradnl" sz="1600" dirty="0"/>
              <a:t> </a:t>
            </a:r>
          </a:p>
          <a:p>
            <a:pPr marL="342900" indent="-342900">
              <a:buFont typeface="Wingdings" charset="2"/>
              <a:buChar char="v"/>
            </a:pPr>
            <a:r>
              <a:rPr lang="es-ES_tradnl" sz="1600" dirty="0"/>
              <a:t>119€ por 6 meses, 179€ por 12 meses</a:t>
            </a:r>
          </a:p>
          <a:p>
            <a:pPr marL="342900" indent="-342900">
              <a:buFont typeface="Wingdings" charset="2"/>
              <a:buChar char="v"/>
            </a:pPr>
            <a:r>
              <a:rPr lang="es-ES_tradnl" sz="1600" dirty="0"/>
              <a:t>Mayor facilidad de uso y  estructuración con multitud de </a:t>
            </a:r>
            <a:r>
              <a:rPr lang="es-ES_tradnl" sz="1600" dirty="0" err="1"/>
              <a:t>apps</a:t>
            </a:r>
            <a:r>
              <a:rPr lang="es-ES_tradnl" sz="1600" dirty="0"/>
              <a:t>.</a:t>
            </a:r>
            <a:endParaRPr lang="es-E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0" y="1077599"/>
            <a:ext cx="1622780" cy="1436160"/>
          </a:xfrm>
          <a:prstGeom prst="rect">
            <a:avLst/>
          </a:prstGeom>
        </p:spPr>
      </p:pic>
      <p:grpSp>
        <p:nvGrpSpPr>
          <p:cNvPr id="13" name="officeArt object" descr="Descripción: Macintosh HD:Users:Laura:Desktop:Captura de pantalla 2016-03-13 a las 3.10.29.png"/>
          <p:cNvGrpSpPr/>
          <p:nvPr/>
        </p:nvGrpSpPr>
        <p:grpSpPr>
          <a:xfrm>
            <a:off x="2956245" y="925763"/>
            <a:ext cx="5207000" cy="3421383"/>
            <a:chOff x="0" y="-2"/>
            <a:chExt cx="5207000" cy="3421386"/>
          </a:xfrm>
        </p:grpSpPr>
        <p:pic>
          <p:nvPicPr>
            <p:cNvPr id="14" name="image87.png" descr="Descripción: Macintosh HD:Users:Laura:Desktop:Captura de pantalla 2016-03-13 a las 3.10.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4800600" cy="29768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8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2"/>
              <a:ext cx="5207000" cy="3421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4690045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"/>
          <p:cNvSpPr>
            <a:spLocks noGrp="1"/>
          </p:cNvSpPr>
          <p:nvPr>
            <p:ph type="body" sz="quarter" idx="1"/>
          </p:nvPr>
        </p:nvSpPr>
        <p:spPr>
          <a:xfrm>
            <a:off x="650680" y="168802"/>
            <a:ext cx="7336834" cy="43011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rgbClr val="00B0F0"/>
                </a:solidFill>
                <a:latin typeface="Oswald"/>
              </a:rPr>
              <a:t>6.2.1 RECURSOS NO GRATUITOS DE JOOMLA: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0" y="796770"/>
            <a:ext cx="2242005" cy="168150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50680" y="2635412"/>
            <a:ext cx="2480925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s-ES" u="sng" dirty="0">
                <a:hlinkClick r:id="rId3"/>
              </a:rPr>
              <a:t>http://yootheme.com/widgetkit/</a:t>
            </a:r>
            <a:r>
              <a:rPr lang="es-ES_tradnl" dirty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kumimoji="0" lang="es-ES_trad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39€ 6</a:t>
            </a:r>
            <a:r>
              <a:rPr kumimoji="0" lang="es-ES_tradnl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meses, 59€ 12 meses</a:t>
            </a:r>
          </a:p>
          <a:p>
            <a:pPr marL="285750" indent="-285750">
              <a:buFont typeface="Wingdings" charset="2"/>
              <a:buChar char="v"/>
            </a:pPr>
            <a:r>
              <a:rPr lang="es-ES_tradnl" baseline="0" dirty="0"/>
              <a:t>Creador</a:t>
            </a:r>
            <a:r>
              <a:rPr lang="es-ES_tradnl" dirty="0"/>
              <a:t> fácil de </a:t>
            </a:r>
            <a:r>
              <a:rPr lang="es-ES_tradnl" dirty="0" err="1"/>
              <a:t>widgets</a:t>
            </a:r>
            <a:r>
              <a:rPr lang="es-ES_tradnl" dirty="0"/>
              <a:t> y páginas completas.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agen 12" descr="Captura de pantalla 2016-03-13 a las 3.17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53" y="649171"/>
            <a:ext cx="4493061" cy="42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68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"/>
          <p:cNvSpPr>
            <a:spLocks noGrp="1"/>
          </p:cNvSpPr>
          <p:nvPr>
            <p:ph type="body" sz="quarter" idx="1"/>
          </p:nvPr>
        </p:nvSpPr>
        <p:spPr>
          <a:xfrm>
            <a:off x="650680" y="168802"/>
            <a:ext cx="7336834" cy="43011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rgbClr val="00B0F0"/>
                </a:solidFill>
                <a:latin typeface="Oswald"/>
              </a:rPr>
              <a:t>6.2.1 RECURSOS NO GRATUITOS DE JOOMLA: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42" y="785175"/>
            <a:ext cx="1728956" cy="110510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720876" y="892339"/>
            <a:ext cx="3158069" cy="1169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s-ES" u="sng" dirty="0">
                <a:hlinkClick r:id="rId3"/>
              </a:rPr>
              <a:t>https://weeblr.com/joomla-seo-analytics-security/sh404sef</a:t>
            </a:r>
            <a:r>
              <a:rPr lang="es-ES_tradnl" dirty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lang="es-ES_tradnl" dirty="0"/>
              <a:t>44$ 1 año</a:t>
            </a:r>
          </a:p>
          <a:p>
            <a:pPr marL="285750" indent="-285750">
              <a:buFont typeface="Wingdings" charset="2"/>
              <a:buChar char="v"/>
            </a:pPr>
            <a:r>
              <a:rPr lang="es-ES_tradnl" dirty="0"/>
              <a:t>SEO, seguridad y analíticas</a:t>
            </a:r>
          </a:p>
          <a:p>
            <a:pPr marL="285750" indent="-285750">
              <a:buFont typeface="Wingdings" charset="2"/>
              <a:buChar char="v"/>
            </a:pP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42" y="2197921"/>
            <a:ext cx="2048106" cy="80317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720875" y="2197921"/>
            <a:ext cx="3687219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s-ES" u="sng" dirty="0">
                <a:hlinkClick r:id="rId5"/>
              </a:rPr>
              <a:t>https://weeblr.com/plan/login/josetta-fast-and-effective-translations-one-year</a:t>
            </a:r>
            <a:r>
              <a:rPr lang="es-ES_tradnl" dirty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kumimoji="0" lang="es-ES_tradnl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49$ 1 año</a:t>
            </a:r>
          </a:p>
          <a:p>
            <a:pPr marL="285750" indent="-285750">
              <a:buFont typeface="Wingdings" charset="2"/>
              <a:buChar char="v"/>
            </a:pPr>
            <a:r>
              <a:rPr lang="es-ES_tradnl" dirty="0"/>
              <a:t>Gestión multilenguaje y de traducción</a:t>
            </a:r>
            <a:endParaRPr kumimoji="0" lang="es-E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369" y="3258994"/>
            <a:ext cx="2568064" cy="13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999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title"/>
          </p:nvPr>
        </p:nvSpPr>
        <p:spPr>
          <a:xfrm>
            <a:off x="1047750" y="221877"/>
            <a:ext cx="6996601" cy="715801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6.2.2 RECURSOS GRATUITOS DE JOOMLA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480" name="Shape 480"/>
          <p:cNvSpPr>
            <a:spLocks noGrp="1"/>
          </p:cNvSpPr>
          <p:nvPr>
            <p:ph type="body" sz="quarter" idx="1"/>
          </p:nvPr>
        </p:nvSpPr>
        <p:spPr>
          <a:xfrm>
            <a:off x="705899" y="1042257"/>
            <a:ext cx="2471701" cy="462177"/>
          </a:xfrm>
          <a:prstGeom prst="rect">
            <a:avLst/>
          </a:prstGeom>
        </p:spPr>
        <p:txBody>
          <a:bodyPr/>
          <a:lstStyle/>
          <a:p>
            <a:pPr>
              <a:buSzTx/>
              <a:buNone/>
              <a:defRPr b="1"/>
            </a:pPr>
            <a:r>
              <a:rPr lang="es-ES" dirty="0" err="1"/>
              <a:t>StackExchange</a:t>
            </a:r>
            <a:endParaRPr dirty="0"/>
          </a:p>
        </p:txBody>
      </p:sp>
      <p:sp>
        <p:nvSpPr>
          <p:cNvPr id="482" name="Shape 482"/>
          <p:cNvSpPr>
            <a:spLocks noGrp="1"/>
          </p:cNvSpPr>
          <p:nvPr>
            <p:ph type="body" idx="14"/>
          </p:nvPr>
        </p:nvSpPr>
        <p:spPr>
          <a:xfrm>
            <a:off x="5837145" y="1069150"/>
            <a:ext cx="2471700" cy="408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SzTx/>
              <a:buNone/>
              <a:defRPr sz="1600" b="1"/>
            </a:pPr>
            <a:r>
              <a:rPr lang="es-ES" dirty="0" err="1"/>
              <a:t>GitHub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99" y="1609013"/>
            <a:ext cx="2562225" cy="1123950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45" y="1609013"/>
            <a:ext cx="2894479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003" y="2837542"/>
            <a:ext cx="4294093" cy="1593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482"/>
          <p:cNvSpPr>
            <a:spLocks noGrp="1"/>
          </p:cNvSpPr>
          <p:nvPr>
            <p:ph type="body" idx="14"/>
          </p:nvPr>
        </p:nvSpPr>
        <p:spPr>
          <a:xfrm>
            <a:off x="3310199" y="2297681"/>
            <a:ext cx="2471700" cy="4083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algn="ctr">
              <a:spcBef>
                <a:spcPts val="0"/>
              </a:spcBef>
              <a:buSzTx/>
              <a:buNone/>
              <a:defRPr sz="1600" b="1"/>
            </a:pPr>
            <a:r>
              <a:rPr lang="es-ES" dirty="0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18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>
        <p:dissolv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1073698" y="408347"/>
            <a:ext cx="6996601" cy="715801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7. </a:t>
            </a:r>
            <a:r>
              <a:rPr lang="es-ES" smtClean="0">
                <a:solidFill>
                  <a:srgbClr val="00B0F0"/>
                </a:solidFill>
              </a:rPr>
              <a:t>CONCLUSIONES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485" name="Shape 485"/>
          <p:cNvSpPr>
            <a:spLocks noGrp="1"/>
          </p:cNvSpPr>
          <p:nvPr>
            <p:ph type="body" sz="quarter" idx="1"/>
          </p:nvPr>
        </p:nvSpPr>
        <p:spPr>
          <a:xfrm>
            <a:off x="277100" y="1641299"/>
            <a:ext cx="2746175" cy="2470500"/>
          </a:xfrm>
          <a:prstGeom prst="rect">
            <a:avLst/>
          </a:prstGeom>
        </p:spPr>
        <p:txBody>
          <a:bodyPr anchor="ctr"/>
          <a:lstStyle>
            <a:lvl1pPr algn="r">
              <a:buSzTx/>
              <a:buNone/>
              <a:defRPr sz="1800"/>
            </a:lvl1pPr>
          </a:lstStyle>
          <a:p>
            <a:r>
              <a:rPr lang="es-ES" dirty="0"/>
              <a:t>Cantidad de información </a:t>
            </a:r>
            <a:endParaRPr dirty="0"/>
          </a:p>
        </p:txBody>
      </p:sp>
      <p:pic>
        <p:nvPicPr>
          <p:cNvPr id="486" name="image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9149" y="1493700"/>
            <a:ext cx="2765701" cy="2765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8" y="0"/>
                </a:moveTo>
                <a:cubicBezTo>
                  <a:pt x="4834" y="0"/>
                  <a:pt x="0" y="4834"/>
                  <a:pt x="0" y="10798"/>
                </a:cubicBezTo>
                <a:cubicBezTo>
                  <a:pt x="0" y="16763"/>
                  <a:pt x="4834" y="21600"/>
                  <a:pt x="10798" y="21600"/>
                </a:cubicBezTo>
                <a:cubicBezTo>
                  <a:pt x="16763" y="21600"/>
                  <a:pt x="21600" y="16763"/>
                  <a:pt x="21600" y="10798"/>
                </a:cubicBezTo>
                <a:cubicBezTo>
                  <a:pt x="21600" y="4834"/>
                  <a:pt x="167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87" name="Shape 487"/>
          <p:cNvSpPr/>
          <p:nvPr/>
        </p:nvSpPr>
        <p:spPr>
          <a:xfrm>
            <a:off x="6120724" y="2226324"/>
            <a:ext cx="3023276" cy="130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s-ES" dirty="0"/>
              <a:t>Variedad en el aprendizaje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8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14451" y="729456"/>
            <a:ext cx="6164262" cy="1631214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s-ES" sz="10000" b="1" dirty="0">
                <a:solidFill>
                  <a:srgbClr val="00CEF6"/>
                </a:solidFill>
                <a:latin typeface="Oswald"/>
              </a:rPr>
              <a:t>GRACIAS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rcRect l="-130" t="32405" r="130" b="59"/>
          <a:stretch>
            <a:fillRect/>
          </a:stretch>
        </p:blipFill>
        <p:spPr>
          <a:xfrm>
            <a:off x="2636044" y="2024409"/>
            <a:ext cx="3707606" cy="22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"/>
          </p:nvPr>
        </p:nvSpPr>
        <p:spPr>
          <a:xfrm>
            <a:off x="1519974" y="221032"/>
            <a:ext cx="6104101" cy="8199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sz="2000" b="1" i="0" dirty="0" smtClean="0">
                <a:solidFill>
                  <a:srgbClr val="00B0F0"/>
                </a:solidFill>
                <a:latin typeface="Oswald"/>
              </a:rPr>
              <a:t>2.1. </a:t>
            </a:r>
            <a:r>
              <a:rPr lang="es-ES" sz="2000" b="1" i="0" dirty="0">
                <a:solidFill>
                  <a:srgbClr val="00B0F0"/>
                </a:solidFill>
                <a:latin typeface="Oswald"/>
              </a:rPr>
              <a:t>FUENTES DE INFORMACIÓN </a:t>
            </a:r>
            <a:r>
              <a:rPr lang="es-ES" sz="2000" b="1" i="0" dirty="0" smtClean="0">
                <a:solidFill>
                  <a:srgbClr val="00B0F0"/>
                </a:solidFill>
                <a:latin typeface="Oswald"/>
              </a:rPr>
              <a:t>SOBRE EL TIPO DE TECNOLOGÍA EN GENERAL</a:t>
            </a:r>
            <a:endParaRPr lang="es-ES" sz="2000" b="1" i="0" dirty="0">
              <a:solidFill>
                <a:srgbClr val="00B0F0"/>
              </a:solidFill>
              <a:latin typeface="Oswald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4" y="1841088"/>
            <a:ext cx="3473320" cy="558212"/>
          </a:xfrm>
          <a:prstGeom prst="rect">
            <a:avLst/>
          </a:prstGeom>
        </p:spPr>
      </p:pic>
      <p:sp>
        <p:nvSpPr>
          <p:cNvPr id="4" name="CuadroTexto 9"/>
          <p:cNvSpPr txBox="1"/>
          <p:nvPr/>
        </p:nvSpPr>
        <p:spPr>
          <a:xfrm>
            <a:off x="4880875" y="1660638"/>
            <a:ext cx="3693958" cy="1169549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s-ES" dirty="0" smtClean="0">
                <a:solidFill>
                  <a:schemeClr val="accent5">
                    <a:lumMod val="75000"/>
                  </a:schemeClr>
                </a:solidFill>
                <a:sym typeface="Symbol" charset="0"/>
              </a:rPr>
              <a:t>Especializado en cursos CMS</a:t>
            </a:r>
            <a:endParaRPr kumimoji="0" lang="es-ES" sz="1400" b="0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sym typeface="Symbol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Sobre </a:t>
            </a:r>
            <a:r>
              <a:rPr lang="es-ES" dirty="0" err="1" smtClean="0">
                <a:sym typeface="Symbol" charset="0"/>
              </a:rPr>
              <a:t>J</a:t>
            </a:r>
            <a:r>
              <a:rPr kumimoji="0" lang="es-ES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oomla</a:t>
            </a: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, </a:t>
            </a:r>
            <a:r>
              <a:rPr kumimoji="0" lang="es-ES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WordPress</a:t>
            </a: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, </a:t>
            </a:r>
            <a:r>
              <a:rPr kumimoji="0" lang="es-ES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Drupal</a:t>
            </a: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,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 </a:t>
            </a:r>
            <a:r>
              <a:rPr kumimoji="0" lang="es-ES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Prestashop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, PHP, </a:t>
            </a:r>
            <a:r>
              <a:rPr kumimoji="0" lang="es-ES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Moodle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, </a:t>
            </a:r>
            <a:r>
              <a:rPr kumimoji="0" lang="es-ES" sz="1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Artisteer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 y Blogs</a:t>
            </a:r>
            <a:endParaRPr kumimoji="0" lang="es-ES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ea typeface="Arial"/>
              <a:cs typeface="Arial"/>
              <a:sym typeface="Symbol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Arial" charset="0"/>
              <a:ea typeface="Arial"/>
              <a:cs typeface="Arial"/>
              <a:sym typeface="Arial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4" y="3046347"/>
            <a:ext cx="4600908" cy="1096445"/>
          </a:xfrm>
          <a:prstGeom prst="rect">
            <a:avLst/>
          </a:prstGeom>
        </p:spPr>
      </p:pic>
      <p:sp>
        <p:nvSpPr>
          <p:cNvPr id="6" name="CuadroTexto 9"/>
          <p:cNvSpPr txBox="1"/>
          <p:nvPr/>
        </p:nvSpPr>
        <p:spPr>
          <a:xfrm>
            <a:off x="5518467" y="2842416"/>
            <a:ext cx="3457582" cy="1600436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s-ES" dirty="0" smtClean="0">
                <a:solidFill>
                  <a:schemeClr val="accent5">
                    <a:lumMod val="75000"/>
                  </a:schemeClr>
                </a:solidFill>
                <a:sym typeface="Symbol" charset="0"/>
              </a:rPr>
              <a:t>Curso a distancia completo</a:t>
            </a:r>
            <a:endParaRPr kumimoji="0" lang="es-ES" sz="1400" b="0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sym typeface="Symbol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s-ES" dirty="0" smtClean="0">
                <a:sym typeface="Symbol" charset="0"/>
              </a:rPr>
              <a:t>Experto en </a:t>
            </a:r>
            <a:r>
              <a:rPr lang="es-ES" dirty="0" err="1" smtClean="0">
                <a:sym typeface="Symbol" charset="0"/>
              </a:rPr>
              <a:t>Drupal</a:t>
            </a:r>
            <a:r>
              <a:rPr lang="es-ES" dirty="0" smtClean="0">
                <a:sym typeface="Symbol" charset="0"/>
              </a:rPr>
              <a:t>, </a:t>
            </a:r>
            <a:r>
              <a:rPr lang="es-ES" dirty="0" err="1" smtClean="0">
                <a:sym typeface="Symbol" charset="0"/>
              </a:rPr>
              <a:t>WordPress</a:t>
            </a:r>
            <a:r>
              <a:rPr lang="es-ES" dirty="0" smtClean="0">
                <a:sym typeface="Symbol" charset="0"/>
              </a:rPr>
              <a:t> y </a:t>
            </a:r>
            <a:r>
              <a:rPr lang="es-ES" dirty="0" err="1" smtClean="0">
                <a:sym typeface="Symbol" charset="0"/>
              </a:rPr>
              <a:t>Joomla</a:t>
            </a:r>
            <a:endParaRPr lang="es-ES" dirty="0" smtClean="0">
              <a:sym typeface="Symbol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Precio:</a:t>
            </a:r>
            <a:r>
              <a:rPr kumimoji="0" lang="es-E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 420 €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s-ES" baseline="0" dirty="0" smtClean="0">
                <a:sym typeface="Symbol" charset="0"/>
              </a:rPr>
              <a:t>4 módulos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s-E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Incluye materiales didácticos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Arial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7275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"/>
          </p:nvPr>
        </p:nvSpPr>
        <p:spPr>
          <a:xfrm>
            <a:off x="1519974" y="221032"/>
            <a:ext cx="6104101" cy="8199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sz="2000" b="1" i="0" dirty="0">
                <a:solidFill>
                  <a:srgbClr val="00B0F0"/>
                </a:solidFill>
                <a:latin typeface="Oswald"/>
              </a:rPr>
              <a:t>2.2. FUENTES DE INFORMACIÓN SOBRE WORDPRESS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22" y="1381488"/>
            <a:ext cx="4177022" cy="25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34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xfrm>
            <a:off x="890560" y="193373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2.3 FUENTES DE INFORMACIÓN SOBRE WORDPRESS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04" y="1117883"/>
            <a:ext cx="2712821" cy="6766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rcRect l="56" t="-114" r="4759" b="114"/>
          <a:stretch>
            <a:fillRect/>
          </a:stretch>
        </p:blipFill>
        <p:spPr>
          <a:xfrm>
            <a:off x="363893" y="1947502"/>
            <a:ext cx="4377461" cy="164858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51164" y="3714750"/>
            <a:ext cx="2743200" cy="26160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5"/>
              </a:rPr>
              <a:t>https://en.support.wordpress.com/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988" y="1160805"/>
            <a:ext cx="2743200" cy="58543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686868" y="2028820"/>
            <a:ext cx="2743200" cy="1384993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Arial"/>
                <a:cs typeface="Arial"/>
                <a:sym typeface="Symbol" charset="0"/>
              </a:rPr>
              <a:t>·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ea typeface="Arial"/>
                <a:cs typeface="Arial"/>
                <a:sym typeface="Symbol" charset="0"/>
              </a:rPr>
              <a:t> Descargar</a:t>
            </a: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Arial" charset="0"/>
              <a:ea typeface="Arial"/>
              <a:cs typeface="Arial"/>
              <a:sym typeface="Symbol" charset="0"/>
            </a:endParaRPr>
          </a:p>
          <a:p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ea typeface="Arial"/>
                <a:cs typeface="Arial"/>
                <a:sym typeface="Symbol" charset="0"/>
              </a:rPr>
              <a:t>·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ea typeface="Arial"/>
                <a:cs typeface="Arial"/>
                <a:sym typeface="Arial"/>
              </a:rPr>
              <a:t> 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 charset="0"/>
                <a:ea typeface="Arial"/>
                <a:cs typeface="Arial"/>
                <a:sym typeface="Arial"/>
              </a:rPr>
              <a:t>Instalación:</a:t>
            </a:r>
          </a:p>
          <a:p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ea typeface="Arial"/>
                <a:cs typeface="Arial"/>
                <a:sym typeface="Arial"/>
              </a:rPr>
              <a:t>        -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 charset="0"/>
                <a:ea typeface="Arial"/>
                <a:cs typeface="Arial"/>
                <a:sym typeface="Arial"/>
              </a:rPr>
              <a:t>Instalación en 5 minutos</a:t>
            </a:r>
          </a:p>
          <a:p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 charset="0"/>
                <a:ea typeface="Arial"/>
                <a:cs typeface="Arial"/>
                <a:sym typeface="Arial"/>
              </a:rPr>
              <a:t>        -Instalar solo el idioma</a:t>
            </a:r>
          </a:p>
          <a:p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 charset="0"/>
                <a:ea typeface="Arial"/>
                <a:cs typeface="Arial"/>
                <a:sym typeface="Arial"/>
              </a:rPr>
              <a:t>        -Actualizar</a:t>
            </a:r>
          </a:p>
          <a:p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Arial" charset="0"/>
                <a:ea typeface="Arial"/>
                <a:cs typeface="Arial"/>
                <a:sym typeface="Arial"/>
              </a:rPr>
              <a:t>        -Cambios en los temas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036962" y="3714750"/>
            <a:ext cx="2743200" cy="26160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100" b="1" i="0" u="none" strike="noStrike" cap="none" spc="0" normalizeH="0" baseline="0" dirty="0">
                <a:ln>
                  <a:noFill/>
                </a:ln>
                <a:solidFill>
                  <a:srgbClr val="2B608B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7"/>
              </a:rPr>
              <a:t>https://es.wordpress.org/</a:t>
            </a:r>
          </a:p>
        </p:txBody>
      </p:sp>
    </p:spTree>
    <p:extLst>
      <p:ext uri="{BB962C8B-B14F-4D97-AF65-F5344CB8AC3E}">
        <p14:creationId xmlns:p14="http://schemas.microsoft.com/office/powerpoint/2010/main" val="98537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xfrm>
            <a:off x="919140" y="32395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2.3 FUENTES DE INFORMACIÓN SOBRE WORDPRESS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3" y="1063163"/>
            <a:ext cx="3345470" cy="7175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11" y="2067935"/>
            <a:ext cx="1358140" cy="1022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948" y="2095248"/>
            <a:ext cx="2231161" cy="90969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56753" y="3239510"/>
            <a:ext cx="2743200" cy="26160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6"/>
              </a:rPr>
              <a:t>http://ayudawp.com/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56753" y="3504196"/>
            <a:ext cx="3707028" cy="246219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7"/>
              </a:rPr>
              <a:t>http://ayudawp.com/como-instalar-wordpress-paso-a-paso/</a:t>
            </a:r>
            <a:endParaRPr kumimoji="0" lang="es-E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  <a:hlinkClick r:id="rId7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718" y="214313"/>
            <a:ext cx="2964694" cy="22234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125" y="1742813"/>
            <a:ext cx="1545403" cy="20417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5712" y="1742813"/>
            <a:ext cx="1635776" cy="2106728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176323" y="3964781"/>
            <a:ext cx="2743200" cy="26160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11"/>
              </a:rPr>
              <a:t>https://es.wikipedia.org/wiki/WordPress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60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xfrm>
            <a:off x="919140" y="32395"/>
            <a:ext cx="6996601" cy="715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2.3 FUENTES DE INFORMACIÓN SOBRE WORDPRESS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21" y="713116"/>
            <a:ext cx="4136473" cy="3034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8" y="1098550"/>
            <a:ext cx="2499539" cy="19186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3" y="3016372"/>
            <a:ext cx="2490369" cy="11898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530" y="1124442"/>
            <a:ext cx="2743200" cy="222310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542" y="1124442"/>
            <a:ext cx="2743200" cy="131781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371863" y="3896275"/>
            <a:ext cx="3922123" cy="261608"/>
          </a:xfrm>
          <a:prstGeom prst="rect">
            <a:avLst/>
          </a:prstGeom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1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8"/>
              </a:rPr>
              <a:t>http://ignaciosantiago.com/tutorial-wordpress/</a:t>
            </a:r>
          </a:p>
        </p:txBody>
      </p:sp>
    </p:spTree>
    <p:extLst>
      <p:ext uri="{BB962C8B-B14F-4D97-AF65-F5344CB8AC3E}">
        <p14:creationId xmlns:p14="http://schemas.microsoft.com/office/powerpoint/2010/main" val="41658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Quince template">
  <a:themeElements>
    <a:clrScheme name="Quince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Quince templa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Quince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Quince template">
  <a:themeElements>
    <a:clrScheme name="Quince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Quince templa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Quince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Quince template">
  <a:themeElements>
    <a:clrScheme name="Quince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Quince templa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Quince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1243</Words>
  <Application>Microsoft Office PowerPoint</Application>
  <PresentationFormat>Presentación en pantalla (16:9)</PresentationFormat>
  <Paragraphs>248</Paragraphs>
  <Slides>48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48</vt:i4>
      </vt:variant>
    </vt:vector>
  </HeadingPairs>
  <TitlesOfParts>
    <vt:vector size="50" baseType="lpstr">
      <vt:lpstr>Quince template</vt:lpstr>
      <vt:lpstr>1_Quince template</vt:lpstr>
      <vt:lpstr>SISTEMA DE GESTIÓN DE CONTENIDOS (CMS)  Grupo 4 Miroslava Genkova                      Laura Lorenzo Natalia de  la Fuente                    Andrés Rodríguez Diana Limaylla   </vt:lpstr>
      <vt:lpstr>ÍNDICE:</vt:lpstr>
      <vt:lpstr>1. DESCRIPCIÓN DEL TIPO DE TECNOLOGÍA</vt:lpstr>
      <vt:lpstr>Presentación de PowerPoint</vt:lpstr>
      <vt:lpstr>Presentación de PowerPoint</vt:lpstr>
      <vt:lpstr>Presentación de PowerPoint</vt:lpstr>
      <vt:lpstr>2.3 FUENTES DE INFORMACIÓN SOBRE WORDPRESS</vt:lpstr>
      <vt:lpstr>2.3 FUENTES DE INFORMACIÓN SOBRE WORDPRESS</vt:lpstr>
      <vt:lpstr>2.3 FUENTES DE INFORMACIÓN SOBRE WORDPRESS</vt:lpstr>
      <vt:lpstr>2.3 FUENTES DE INFORMACIÓN SOBRE WORDPRESS</vt:lpstr>
      <vt:lpstr>2.3 FUENTES DE INFORMACIÓN SOBRE JOOMLA</vt:lpstr>
      <vt:lpstr>2.3 FUENTES DE INFORMACIÓN SOBRE JOOMLA</vt:lpstr>
      <vt:lpstr>2.3 FUENTES DE INFORMACIÓN SOBRE JOOMLA</vt:lpstr>
      <vt:lpstr>2.3 FUENTES DE INFORMACIÓN SOBRE JOOMLA</vt:lpstr>
      <vt:lpstr>3. FUENTES DE INFORMACIÓN: CURSOS NO GRATUITOS</vt:lpstr>
      <vt:lpstr>Presentación de PowerPoint</vt:lpstr>
      <vt:lpstr>UDEMY</vt:lpstr>
      <vt:lpstr>APRENDE WORDPRESS SIN CONOCIMIENTOS PREVIOS Y GANA DINERO</vt:lpstr>
      <vt:lpstr>SEO FOR WORDPRESS [EXPERT]: STEP BY STEP SEO BLUEPRINT</vt:lpstr>
      <vt:lpstr>3.3. CURSOS NO GRATUITOS DE JOOMLA </vt:lpstr>
      <vt:lpstr>3.3. CURSOS NO GRATUITOS DE JOOMLA </vt:lpstr>
      <vt:lpstr>3.3. CURSOS NO GRATUITOS DE JOOMLA </vt:lpstr>
      <vt:lpstr>3.3. CURSOS NO GRATUITOS DE JOOMLA </vt:lpstr>
      <vt:lpstr>4. CURSOS GRATUITOS DE CMS</vt:lpstr>
      <vt:lpstr>4.1 CURSOS GRATUITOS DE CMS</vt:lpstr>
      <vt:lpstr>4.1 CURSOS GRATUITOS DE CMS</vt:lpstr>
      <vt:lpstr>4.1 CURSOS GRATUITOS DE CMS</vt:lpstr>
      <vt:lpstr>4.2 CURSOS GRATUITOS DE WORDPRESS</vt:lpstr>
      <vt:lpstr>4.2 CURSOS GRATUITOS DE WORDPRESS</vt:lpstr>
      <vt:lpstr>4.2 CURSOS GRATUITOS DE WORDPRESS</vt:lpstr>
      <vt:lpstr>4.2 CURSOS GRATUITOS DE WORDPRESS</vt:lpstr>
      <vt:lpstr>Presentación de PowerPoint</vt:lpstr>
      <vt:lpstr>Presentación de PowerPoint</vt:lpstr>
      <vt:lpstr>Presentación de PowerPoint</vt:lpstr>
      <vt:lpstr>5. AYUDAS AL ESTUDIO</vt:lpstr>
      <vt:lpstr>6.1.1 RECURSOS GRATUITOS DE WORDPRESS</vt:lpstr>
      <vt:lpstr>6.1.1 RECURSOS GRATUITOS DE WORDPRESS</vt:lpstr>
      <vt:lpstr>6.1.1 RECURSOS GRATUITOS DE WORDPRESS</vt:lpstr>
      <vt:lpstr>6.1.1 RECURSOS GRATUITOS DE WORDPRESS</vt:lpstr>
      <vt:lpstr>6.1.2 RECURSOS NO GRATUITOS DE WORDPRESS</vt:lpstr>
      <vt:lpstr>6.1.2 RECURSOS NO GRATUITOS DE WORDPRESS</vt:lpstr>
      <vt:lpstr>6.1.2 RECURSOS NO GRATUITOS DE WORDPRESS</vt:lpstr>
      <vt:lpstr>Presentación de PowerPoint</vt:lpstr>
      <vt:lpstr>Presentación de PowerPoint</vt:lpstr>
      <vt:lpstr>Presentación de PowerPoint</vt:lpstr>
      <vt:lpstr>6.2.2 RECURSOS GRATUITOS DE JOOMLA</vt:lpstr>
      <vt:lpstr>7. CONCLUSIONES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MANAGEMENT SYSTEMS (CMS)  Grupo 4 Miroslava Genkova                      Laura Lorenzo Natalia de  la Fuente                    Andrés Rodríguez Diana Limaylla</dc:title>
  <dc:creator>Miroslava</dc:creator>
  <cp:lastModifiedBy>Miroslava</cp:lastModifiedBy>
  <cp:revision>106</cp:revision>
  <dcterms:modified xsi:type="dcterms:W3CDTF">2016-03-14T21:28:26Z</dcterms:modified>
</cp:coreProperties>
</file>